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4"/>
  </p:notesMasterIdLst>
  <p:sldIdLst>
    <p:sldId id="764" r:id="rId3"/>
    <p:sldId id="765" r:id="rId4"/>
    <p:sldId id="767" r:id="rId5"/>
    <p:sldId id="768" r:id="rId6"/>
    <p:sldId id="769" r:id="rId7"/>
    <p:sldId id="770" r:id="rId8"/>
    <p:sldId id="771" r:id="rId9"/>
    <p:sldId id="772" r:id="rId10"/>
    <p:sldId id="773" r:id="rId11"/>
    <p:sldId id="774" r:id="rId12"/>
    <p:sldId id="775" r:id="rId13"/>
    <p:sldId id="776" r:id="rId14"/>
    <p:sldId id="852" r:id="rId15"/>
    <p:sldId id="778" r:id="rId16"/>
    <p:sldId id="779" r:id="rId17"/>
    <p:sldId id="780" r:id="rId18"/>
    <p:sldId id="781" r:id="rId19"/>
    <p:sldId id="782" r:id="rId20"/>
    <p:sldId id="783" r:id="rId21"/>
    <p:sldId id="784" r:id="rId22"/>
    <p:sldId id="786" r:id="rId23"/>
    <p:sldId id="787" r:id="rId24"/>
    <p:sldId id="788" r:id="rId25"/>
    <p:sldId id="789" r:id="rId26"/>
    <p:sldId id="790" r:id="rId27"/>
    <p:sldId id="791" r:id="rId28"/>
    <p:sldId id="792" r:id="rId29"/>
    <p:sldId id="793" r:id="rId30"/>
    <p:sldId id="794" r:id="rId31"/>
    <p:sldId id="795" r:id="rId32"/>
    <p:sldId id="796" r:id="rId33"/>
    <p:sldId id="797" r:id="rId34"/>
    <p:sldId id="798" r:id="rId35"/>
    <p:sldId id="799" r:id="rId36"/>
    <p:sldId id="800" r:id="rId37"/>
    <p:sldId id="801" r:id="rId38"/>
    <p:sldId id="802" r:id="rId39"/>
    <p:sldId id="803" r:id="rId40"/>
    <p:sldId id="804" r:id="rId41"/>
    <p:sldId id="805" r:id="rId42"/>
    <p:sldId id="806" r:id="rId43"/>
    <p:sldId id="807" r:id="rId44"/>
    <p:sldId id="808" r:id="rId45"/>
    <p:sldId id="809" r:id="rId46"/>
    <p:sldId id="810" r:id="rId47"/>
    <p:sldId id="811" r:id="rId48"/>
    <p:sldId id="812" r:id="rId49"/>
    <p:sldId id="813" r:id="rId50"/>
    <p:sldId id="814" r:id="rId51"/>
    <p:sldId id="815" r:id="rId52"/>
    <p:sldId id="816" r:id="rId53"/>
    <p:sldId id="817" r:id="rId54"/>
    <p:sldId id="818" r:id="rId55"/>
    <p:sldId id="819" r:id="rId56"/>
    <p:sldId id="820" r:id="rId57"/>
    <p:sldId id="821" r:id="rId58"/>
    <p:sldId id="822" r:id="rId59"/>
    <p:sldId id="823" r:id="rId60"/>
    <p:sldId id="824" r:id="rId61"/>
    <p:sldId id="825" r:id="rId62"/>
    <p:sldId id="826" r:id="rId63"/>
    <p:sldId id="827" r:id="rId64"/>
    <p:sldId id="828" r:id="rId65"/>
    <p:sldId id="829" r:id="rId66"/>
    <p:sldId id="830" r:id="rId67"/>
    <p:sldId id="831" r:id="rId68"/>
    <p:sldId id="832" r:id="rId69"/>
    <p:sldId id="833" r:id="rId70"/>
    <p:sldId id="834" r:id="rId71"/>
    <p:sldId id="835" r:id="rId72"/>
    <p:sldId id="836" r:id="rId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1" autoAdjust="0"/>
    <p:restoredTop sz="94660"/>
  </p:normalViewPr>
  <p:slideViewPr>
    <p:cSldViewPr snapToGrid="0">
      <p:cViewPr varScale="1">
        <p:scale>
          <a:sx n="119" d="100"/>
          <a:sy n="119" d="100"/>
        </p:scale>
        <p:origin x="124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notesMaster" Target="notesMasters/notesMaster1.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69613-F2D1-4499-B743-87DC42E2C00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9167C-DCE2-4D1B-BE9A-0B4752435B3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47409E90-8E70-4C35-BB0E-F3386311FBE1}"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A58ED89-0241-44AB-B1E2-20C068D45AC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1CCDCC3-2587-425C-B5F9-6AC7E61B5D40}"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pPr>
              <a:defRPr/>
            </a:pPr>
            <a:fld id="{AC21C23E-C5C2-495B-A591-1A649A7CB3F1}" type="slidenum">
              <a:rPr lang="en-US" altLang="zh-CN"/>
            </a:fld>
            <a:endParaRPr lang="en-US" altLang="zh-CN"/>
          </a:p>
        </p:txBody>
      </p:sp>
    </p:spTree>
  </p:cSld>
  <p:clrMapOvr>
    <a:masterClrMapping/>
  </p:clrMapOvr>
  <p:transition>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292EE7B-9056-4394-83F7-15B5CCB006AE}"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072004E7-AD18-43E1-AB39-855094BE0D6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4B52EFD-91FD-40D9-83B4-99BE1CA4C38C}"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A90D987-F36D-47C6-92BB-EF58696EA081}"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8E156A5-9276-488E-B9CD-4F4B113D421E}"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568F03-0248-43BC-A28C-963DE7EDBC94}"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1FD3E778-D7E5-449C-9351-5E45F2BBB212}"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985522DC-F640-498D-B842-9B211452B817}"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A628E-3CCB-4CF0-873D-7E898D619429}"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5865A-A129-4167-96A6-FFD84300568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4.wmf"/><Relationship Id="rId1"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25.wmf"/><Relationship Id="rId1"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wmf"/><Relationship Id="rId2" Type="http://schemas.openxmlformats.org/officeDocument/2006/relationships/image" Target="../media/image33.png"/><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emf"/></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image" Target="../media/image59.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76939" y="183777"/>
            <a:ext cx="8529497" cy="6562165"/>
          </a:xfrm>
          <a:prstGeom prst="rect">
            <a:avLst/>
          </a:prstGeom>
          <a:solidFill>
            <a:srgbClr val="364DFC"/>
          </a:solidFill>
          <a:ln w="9525">
            <a:noFill/>
          </a:ln>
        </p:spPr>
        <p:txBody>
          <a:bodyPr anchor="ctr"/>
          <a:lstStyle/>
          <a:p>
            <a:pPr algn="ctr" eaLnBrk="0" hangingPunct="0"/>
            <a:r>
              <a:rPr lang="zh-CN" altLang="en-US" sz="3200" b="1" dirty="0">
                <a:solidFill>
                  <a:schemeClr val="bg1"/>
                </a:solidFill>
                <a:latin typeface="Times New Roman" panose="02020603050405020304" pitchFamily="18" charset="0"/>
                <a:ea typeface="宋体" panose="02010600030101010101" pitchFamily="2" charset="-122"/>
              </a:rPr>
              <a:t>第三章 </a:t>
            </a:r>
            <a:r>
              <a:rPr lang="zh-CN" altLang="en-US" sz="3200" b="1" dirty="0">
                <a:solidFill>
                  <a:schemeClr val="bg1"/>
                </a:solidFill>
                <a:latin typeface="Times New Roman" panose="02020603050405020304" pitchFamily="18" charset="0"/>
                <a:ea typeface="宋体" panose="02010600030101010101" pitchFamily="2" charset="-122"/>
                <a:sym typeface="+mn-ea"/>
              </a:rPr>
              <a:t>宽禁带半导体器件结构及工艺技术</a:t>
            </a:r>
            <a:endParaRPr lang="zh-CN" altLang="en-US" sz="3200" b="1" dirty="0">
              <a:solidFill>
                <a:schemeClr val="bg1"/>
              </a:solidFill>
              <a:latin typeface="Times New Roman" panose="02020603050405020304" pitchFamily="18" charset="0"/>
              <a:ea typeface="宋体" panose="02010600030101010101" pitchFamily="2" charset="-122"/>
              <a:sym typeface="+mn-ea"/>
            </a:endParaRPr>
          </a:p>
          <a:p>
            <a:pPr algn="ctr" eaLnBrk="0" hangingPunct="0"/>
            <a:r>
              <a:rPr lang="zh-CN" altLang="en-US" sz="3200" b="1" dirty="0">
                <a:solidFill>
                  <a:schemeClr val="bg1"/>
                </a:solidFill>
                <a:latin typeface="Times New Roman" panose="02020603050405020304" pitchFamily="18" charset="0"/>
                <a:ea typeface="宋体" panose="02010600030101010101" pitchFamily="2" charset="-122"/>
              </a:rPr>
              <a:t>（第</a:t>
            </a:r>
            <a:r>
              <a:rPr lang="en-US" altLang="zh-CN" sz="3200" b="1" dirty="0">
                <a:solidFill>
                  <a:schemeClr val="bg1"/>
                </a:solidFill>
                <a:latin typeface="Times New Roman" panose="02020603050405020304" pitchFamily="18" charset="0"/>
                <a:ea typeface="宋体" panose="02010600030101010101" pitchFamily="2" charset="-122"/>
              </a:rPr>
              <a:t>7</a:t>
            </a:r>
            <a:r>
              <a:rPr lang="zh-CN" altLang="en-US" sz="3200" b="1" dirty="0">
                <a:solidFill>
                  <a:schemeClr val="bg1"/>
                </a:solidFill>
                <a:latin typeface="Times New Roman" panose="02020603050405020304" pitchFamily="18" charset="0"/>
                <a:ea typeface="宋体" panose="02010600030101010101" pitchFamily="2" charset="-122"/>
              </a:rPr>
              <a:t>－</a:t>
            </a:r>
            <a:r>
              <a:rPr lang="en-US" altLang="zh-CN" sz="3200" b="1" dirty="0">
                <a:solidFill>
                  <a:schemeClr val="bg1"/>
                </a:solidFill>
                <a:latin typeface="Times New Roman" panose="02020603050405020304" pitchFamily="18" charset="0"/>
                <a:ea typeface="宋体" panose="02010600030101010101" pitchFamily="2" charset="-122"/>
              </a:rPr>
              <a:t>9</a:t>
            </a:r>
            <a:r>
              <a:rPr lang="zh-CN" altLang="en-US" sz="3200" b="1" dirty="0">
                <a:solidFill>
                  <a:schemeClr val="bg1"/>
                </a:solidFill>
                <a:latin typeface="Times New Roman" panose="02020603050405020304" pitchFamily="18" charset="0"/>
                <a:ea typeface="宋体" panose="02010600030101010101" pitchFamily="2" charset="-122"/>
              </a:rPr>
              <a:t>次课）</a:t>
            </a:r>
            <a:br>
              <a:rPr lang="zh-CN" altLang="en-US" sz="3200" b="1" dirty="0">
                <a:solidFill>
                  <a:schemeClr val="bg1"/>
                </a:solidFill>
                <a:latin typeface="Times New Roman" panose="02020603050405020304" pitchFamily="18" charset="0"/>
                <a:ea typeface="宋体" panose="02010600030101010101" pitchFamily="2" charset="-122"/>
              </a:rPr>
            </a:br>
            <a:r>
              <a:rPr lang="en-US" altLang="zh-CN" sz="2100" b="1" dirty="0">
                <a:solidFill>
                  <a:schemeClr val="bg1"/>
                </a:solidFill>
                <a:latin typeface="Times New Roman" panose="02020603050405020304" pitchFamily="18" charset="0"/>
                <a:ea typeface="宋体" panose="02010600030101010101" pitchFamily="2" charset="-122"/>
              </a:rPr>
              <a:t> </a:t>
            </a:r>
            <a:endParaRPr lang="en-US" altLang="zh-CN" sz="2100" b="1" dirty="0">
              <a:solidFill>
                <a:schemeClr val="bg1"/>
              </a:solidFill>
              <a:latin typeface="Times New Roman" panose="02020603050405020304" pitchFamily="18" charset="0"/>
              <a:ea typeface="宋体" panose="02010600030101010101" pitchFamily="2" charset="-122"/>
            </a:endParaRPr>
          </a:p>
          <a:p>
            <a:pPr eaLnBrk="0" hangingPunct="0">
              <a:lnSpc>
                <a:spcPct val="150000"/>
              </a:lnSpc>
            </a:pPr>
            <a:r>
              <a:rPr lang="en-US" altLang="zh-CN" sz="2100" b="1" dirty="0">
                <a:solidFill>
                  <a:schemeClr val="bg1"/>
                </a:solidFill>
                <a:latin typeface="Times New Roman" panose="02020603050405020304" pitchFamily="18" charset="0"/>
                <a:ea typeface="宋体" panose="02010600030101010101" pitchFamily="2" charset="-122"/>
              </a:rPr>
              <a:t> 	</a:t>
            </a:r>
            <a:r>
              <a:rPr lang="en-US" altLang="zh-CN" sz="2800" b="1" dirty="0">
                <a:solidFill>
                  <a:schemeClr val="bg1"/>
                </a:solidFill>
                <a:latin typeface="+mj-ea"/>
                <a:ea typeface="+mj-ea"/>
              </a:rPr>
              <a:t>§3.1</a:t>
            </a:r>
            <a:r>
              <a:rPr lang="en-US" altLang="zh-CN" sz="2800" b="1" dirty="0">
                <a:solidFill>
                  <a:schemeClr val="bg1"/>
                </a:solidFill>
                <a:latin typeface="+mj-ea"/>
                <a:ea typeface="+mj-ea"/>
                <a:sym typeface="+mn-ea"/>
              </a:rPr>
              <a:t>宽禁带半导体器件结构原理及仿真</a:t>
            </a:r>
            <a:br>
              <a:rPr lang="zh-CN" altLang="en-US" sz="2800" b="1" dirty="0">
                <a:solidFill>
                  <a:schemeClr val="bg1"/>
                </a:solidFill>
                <a:latin typeface="+mj-ea"/>
                <a:ea typeface="+mj-ea"/>
              </a:rPr>
            </a:br>
            <a:r>
              <a:rPr lang="en-US" altLang="zh-CN" sz="2800" b="1" dirty="0">
                <a:solidFill>
                  <a:schemeClr val="bg1"/>
                </a:solidFill>
                <a:latin typeface="+mj-ea"/>
                <a:ea typeface="+mj-ea"/>
              </a:rPr>
              <a:t> 	</a:t>
            </a:r>
            <a:r>
              <a:rPr lang="en-US" altLang="zh-CN" sz="2800" b="1" dirty="0">
                <a:solidFill>
                  <a:srgbClr val="FFC000"/>
                </a:solidFill>
                <a:latin typeface="+mj-ea"/>
                <a:ea typeface="+mj-ea"/>
                <a:cs typeface="黑体" panose="02010609060101010101" pitchFamily="49" charset="-122"/>
                <a:sym typeface="+mn-ea"/>
              </a:rPr>
              <a:t>§3.2 LED芯片</a:t>
            </a:r>
            <a:r>
              <a:rPr lang="zh-CN" altLang="en-US" sz="2800" b="1" dirty="0">
                <a:solidFill>
                  <a:srgbClr val="FFC000"/>
                </a:solidFill>
                <a:latin typeface="+mj-ea"/>
                <a:ea typeface="+mj-ea"/>
                <a:cs typeface="黑体" panose="02010609060101010101" pitchFamily="49" charset="-122"/>
                <a:sym typeface="+mn-ea"/>
              </a:rPr>
              <a:t>制备</a:t>
            </a:r>
            <a:r>
              <a:rPr lang="en-US" altLang="zh-CN" sz="2800" b="1" dirty="0">
                <a:solidFill>
                  <a:srgbClr val="FFC000"/>
                </a:solidFill>
                <a:latin typeface="+mj-ea"/>
                <a:ea typeface="+mj-ea"/>
                <a:cs typeface="黑体" panose="02010609060101010101" pitchFamily="49" charset="-122"/>
                <a:sym typeface="+mn-ea"/>
              </a:rPr>
              <a:t>及封装工艺</a:t>
            </a:r>
            <a:endParaRPr lang="en-US" altLang="zh-CN" sz="2800" b="1" dirty="0" smtClean="0">
              <a:solidFill>
                <a:srgbClr val="FFC000"/>
              </a:solidFill>
              <a:latin typeface="+mj-ea"/>
              <a:ea typeface="+mj-ea"/>
              <a:cs typeface="黑体" panose="02010609060101010101" pitchFamily="49" charset="-122"/>
              <a:sym typeface="+mn-ea"/>
            </a:endParaRPr>
          </a:p>
          <a:p>
            <a:pPr eaLnBrk="0" hangingPunct="0">
              <a:lnSpc>
                <a:spcPct val="150000"/>
              </a:lnSpc>
            </a:pPr>
            <a:r>
              <a:rPr lang="en-US" altLang="zh-CN" sz="2800" b="1" dirty="0" smtClean="0">
                <a:solidFill>
                  <a:schemeClr val="bg1"/>
                </a:solidFill>
                <a:latin typeface="+mj-ea"/>
                <a:ea typeface="+mj-ea"/>
              </a:rPr>
              <a:t>	</a:t>
            </a:r>
            <a:r>
              <a:rPr lang="en-US" altLang="zh-CN" sz="2800" b="1" dirty="0">
                <a:solidFill>
                  <a:schemeClr val="bg1"/>
                </a:solidFill>
                <a:latin typeface="+mj-ea"/>
                <a:ea typeface="+mj-ea"/>
              </a:rPr>
              <a:t>§3.3 </a:t>
            </a:r>
            <a:r>
              <a:rPr lang="zh-CN" altLang="en-US" sz="2800" b="1" dirty="0">
                <a:solidFill>
                  <a:schemeClr val="bg1"/>
                </a:solidFill>
                <a:latin typeface="+mj-ea"/>
                <a:ea typeface="+mj-ea"/>
              </a:rPr>
              <a:t>电流扩展与</a:t>
            </a:r>
            <a:r>
              <a:rPr lang="en-US" altLang="zh-CN" sz="2800" b="1" dirty="0">
                <a:solidFill>
                  <a:schemeClr val="bg1"/>
                </a:solidFill>
                <a:latin typeface="+mj-ea"/>
                <a:ea typeface="+mj-ea"/>
                <a:sym typeface="+mn-ea"/>
              </a:rPr>
              <a:t>欧姆接触</a:t>
            </a:r>
            <a:endParaRPr lang="en-US" altLang="zh-CN" sz="2800" b="1" dirty="0">
              <a:solidFill>
                <a:schemeClr val="bg1"/>
              </a:solidFill>
              <a:latin typeface="+mj-ea"/>
              <a:ea typeface="+mj-ea"/>
            </a:endParaRPr>
          </a:p>
          <a:p>
            <a:pPr eaLnBrk="0" hangingPunct="0">
              <a:lnSpc>
                <a:spcPct val="150000"/>
              </a:lnSpc>
            </a:pPr>
            <a:r>
              <a:rPr lang="en-US" altLang="zh-CN" sz="2800" b="1" dirty="0">
                <a:solidFill>
                  <a:schemeClr val="bg1"/>
                </a:solidFill>
                <a:latin typeface="+mj-ea"/>
                <a:ea typeface="+mj-ea"/>
              </a:rPr>
              <a:t> 	</a:t>
            </a:r>
            <a:r>
              <a:rPr lang="en-US" altLang="zh-CN" sz="2800" b="1" dirty="0">
                <a:solidFill>
                  <a:schemeClr val="bg1"/>
                </a:solidFill>
                <a:latin typeface="+mj-ea"/>
                <a:ea typeface="+mj-ea"/>
                <a:sym typeface="+mn-ea"/>
              </a:rPr>
              <a:t>§3.4 </a:t>
            </a:r>
            <a:r>
              <a:rPr lang="zh-CN" altLang="en-US" sz="2800" b="1" dirty="0">
                <a:solidFill>
                  <a:schemeClr val="bg1"/>
                </a:solidFill>
                <a:latin typeface="+mj-ea"/>
                <a:ea typeface="+mj-ea"/>
                <a:sym typeface="+mn-ea"/>
              </a:rPr>
              <a:t>微纳光子结构</a:t>
            </a:r>
            <a:endParaRPr lang="en-US" altLang="zh-CN" sz="2800" b="1" dirty="0">
              <a:solidFill>
                <a:schemeClr val="bg1"/>
              </a:solidFill>
              <a:latin typeface="+mj-ea"/>
              <a:ea typeface="+mj-ea"/>
              <a:sym typeface="+mn-ea"/>
            </a:endParaRPr>
          </a:p>
          <a:p>
            <a:pPr eaLnBrk="0" hangingPunct="0">
              <a:lnSpc>
                <a:spcPct val="150000"/>
              </a:lnSpc>
            </a:pPr>
            <a:r>
              <a:rPr lang="en-US" altLang="zh-CN" sz="2800" b="1" dirty="0">
                <a:solidFill>
                  <a:schemeClr val="bg1"/>
                </a:solidFill>
                <a:latin typeface="+mj-ea"/>
                <a:ea typeface="+mj-ea"/>
                <a:sym typeface="+mn-ea"/>
              </a:rPr>
              <a:t>	</a:t>
            </a:r>
            <a:r>
              <a:rPr lang="en-US" altLang="zh-CN" sz="2800" b="1" dirty="0">
                <a:solidFill>
                  <a:schemeClr val="bg1"/>
                </a:solidFill>
                <a:latin typeface="+mj-ea"/>
                <a:ea typeface="+mj-ea"/>
              </a:rPr>
              <a:t>§3.5 Micro-LED</a:t>
            </a:r>
            <a:br>
              <a:rPr lang="en-US" altLang="zh-CN" sz="2800" b="1" dirty="0">
                <a:solidFill>
                  <a:schemeClr val="bg1"/>
                </a:solidFill>
                <a:latin typeface="+mj-ea"/>
                <a:ea typeface="+mj-ea"/>
              </a:rPr>
            </a:br>
            <a:r>
              <a:rPr lang="en-US" altLang="zh-CN" sz="2800" b="1" dirty="0">
                <a:solidFill>
                  <a:schemeClr val="bg1"/>
                </a:solidFill>
                <a:latin typeface="+mj-ea"/>
                <a:ea typeface="+mj-ea"/>
              </a:rPr>
              <a:t> 	§3.6 紫外LED</a:t>
            </a:r>
            <a:endParaRPr lang="en-US" altLang="zh-CN" sz="2800" b="1" dirty="0">
              <a:solidFill>
                <a:schemeClr val="bg1"/>
              </a:solidFill>
              <a:latin typeface="+mj-ea"/>
              <a:ea typeface="+mj-ea"/>
            </a:endParaRPr>
          </a:p>
          <a:p>
            <a:pPr>
              <a:lnSpc>
                <a:spcPct val="150000"/>
              </a:lnSpc>
              <a:buFont typeface="Wingdings 3" panose="05040102010807070707" pitchFamily="18" charset="2"/>
              <a:buNone/>
            </a:pPr>
            <a:r>
              <a:rPr lang="en-US" altLang="zh-CN" sz="2800" b="1" dirty="0">
                <a:solidFill>
                  <a:schemeClr val="bg1"/>
                </a:solidFill>
                <a:latin typeface="+mj-ea"/>
                <a:ea typeface="+mj-ea"/>
              </a:rPr>
              <a:t> 	§3.7 电子器件</a:t>
            </a:r>
            <a:br>
              <a:rPr lang="en-US" altLang="zh-CN" sz="2800" b="1" dirty="0">
                <a:solidFill>
                  <a:schemeClr val="bg1"/>
                </a:solidFill>
                <a:latin typeface="+mj-ea"/>
                <a:ea typeface="+mj-ea"/>
              </a:rPr>
            </a:br>
            <a:r>
              <a:rPr lang="en-US" altLang="zh-CN" sz="2800" b="1" dirty="0">
                <a:solidFill>
                  <a:schemeClr val="bg1"/>
                </a:solidFill>
                <a:latin typeface="+mj-ea"/>
                <a:ea typeface="+mj-ea"/>
              </a:rPr>
              <a:t> 	§3.8 本章小结 	</a:t>
            </a:r>
            <a:endParaRPr lang="en-US" altLang="zh-CN" sz="2800" b="1" dirty="0">
              <a:solidFill>
                <a:schemeClr val="bg1"/>
              </a:solidFill>
              <a:latin typeface="+mj-ea"/>
              <a:ea typeface="+mj-ea"/>
            </a:endParaRPr>
          </a:p>
        </p:txBody>
      </p:sp>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1"/>
          <p:cNvSpPr txBox="1"/>
          <p:nvPr/>
        </p:nvSpPr>
        <p:spPr>
          <a:xfrm>
            <a:off x="1571625" y="214313"/>
            <a:ext cx="5214938" cy="461962"/>
          </a:xfrm>
          <a:prstGeom prst="rect">
            <a:avLst/>
          </a:prstGeom>
          <a:noFill/>
          <a:ln w="9525">
            <a:noFill/>
          </a:ln>
        </p:spPr>
        <p:txBody>
          <a:bodyPr>
            <a:spAutoFit/>
          </a:bodyPr>
          <a:lstStyle/>
          <a:p>
            <a:r>
              <a:rPr lang="en-US" altLang="zh-CN" i="0" dirty="0">
                <a:latin typeface="Times New Roman" panose="02020603050405020304" pitchFamily="18" charset="0"/>
              </a:rPr>
              <a:t>Lift-off </a:t>
            </a:r>
            <a:r>
              <a:rPr lang="zh-CN" altLang="en-US" i="0" dirty="0">
                <a:latin typeface="Times New Roman" panose="02020603050405020304" pitchFamily="18" charset="0"/>
              </a:rPr>
              <a:t>工艺</a:t>
            </a:r>
            <a:endParaRPr lang="zh-CN" altLang="en-US" i="0" dirty="0">
              <a:latin typeface="Times New Roman" panose="02020603050405020304" pitchFamily="18" charset="0"/>
            </a:endParaRPr>
          </a:p>
        </p:txBody>
      </p:sp>
      <p:sp>
        <p:nvSpPr>
          <p:cNvPr id="21507" name="矩形 8"/>
          <p:cNvSpPr/>
          <p:nvPr/>
        </p:nvSpPr>
        <p:spPr>
          <a:xfrm>
            <a:off x="4786313" y="1624013"/>
            <a:ext cx="928687"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1508" name="矩形 9"/>
          <p:cNvSpPr/>
          <p:nvPr/>
        </p:nvSpPr>
        <p:spPr>
          <a:xfrm>
            <a:off x="6572250" y="1624013"/>
            <a:ext cx="928688"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cxnSp>
        <p:nvCxnSpPr>
          <p:cNvPr id="21509" name="直接箭头连接符 10"/>
          <p:cNvCxnSpPr/>
          <p:nvPr/>
        </p:nvCxnSpPr>
        <p:spPr>
          <a:xfrm rot="5400000">
            <a:off x="5037138" y="1347788"/>
            <a:ext cx="357187" cy="1587"/>
          </a:xfrm>
          <a:prstGeom prst="straightConnector1">
            <a:avLst/>
          </a:prstGeom>
          <a:ln w="9525" cap="flat" cmpd="sng">
            <a:solidFill>
              <a:schemeClr val="tx1"/>
            </a:solidFill>
            <a:prstDash val="solid"/>
            <a:headEnd type="none" w="med" len="med"/>
            <a:tailEnd type="arrow" w="med" len="med"/>
          </a:ln>
        </p:spPr>
      </p:cxnSp>
      <p:cxnSp>
        <p:nvCxnSpPr>
          <p:cNvPr id="21510" name="直接箭头连接符 11"/>
          <p:cNvCxnSpPr/>
          <p:nvPr/>
        </p:nvCxnSpPr>
        <p:spPr>
          <a:xfrm rot="5400000">
            <a:off x="5538788" y="1346200"/>
            <a:ext cx="357187" cy="1588"/>
          </a:xfrm>
          <a:prstGeom prst="straightConnector1">
            <a:avLst/>
          </a:prstGeom>
          <a:ln w="9525" cap="flat" cmpd="sng">
            <a:solidFill>
              <a:schemeClr val="tx1"/>
            </a:solidFill>
            <a:prstDash val="solid"/>
            <a:headEnd type="none" w="med" len="med"/>
            <a:tailEnd type="arrow" w="med" len="med"/>
          </a:ln>
        </p:spPr>
      </p:cxnSp>
      <p:cxnSp>
        <p:nvCxnSpPr>
          <p:cNvPr id="21511" name="直接箭头连接符 12"/>
          <p:cNvCxnSpPr/>
          <p:nvPr/>
        </p:nvCxnSpPr>
        <p:spPr>
          <a:xfrm rot="5400000">
            <a:off x="6110288" y="1346200"/>
            <a:ext cx="357187" cy="1588"/>
          </a:xfrm>
          <a:prstGeom prst="straightConnector1">
            <a:avLst/>
          </a:prstGeom>
          <a:ln w="9525" cap="flat" cmpd="sng">
            <a:solidFill>
              <a:schemeClr val="tx1"/>
            </a:solidFill>
            <a:prstDash val="solid"/>
            <a:headEnd type="none" w="med" len="med"/>
            <a:tailEnd type="arrow" w="med" len="med"/>
          </a:ln>
        </p:spPr>
      </p:cxnSp>
      <p:cxnSp>
        <p:nvCxnSpPr>
          <p:cNvPr id="21512" name="直接箭头连接符 13"/>
          <p:cNvCxnSpPr/>
          <p:nvPr/>
        </p:nvCxnSpPr>
        <p:spPr>
          <a:xfrm rot="5400000">
            <a:off x="6610350" y="1346200"/>
            <a:ext cx="357188" cy="1588"/>
          </a:xfrm>
          <a:prstGeom prst="straightConnector1">
            <a:avLst/>
          </a:prstGeom>
          <a:ln w="9525" cap="flat" cmpd="sng">
            <a:solidFill>
              <a:schemeClr val="tx1"/>
            </a:solidFill>
            <a:prstDash val="solid"/>
            <a:headEnd type="none" w="med" len="med"/>
            <a:tailEnd type="arrow" w="med" len="med"/>
          </a:ln>
        </p:spPr>
      </p:cxnSp>
      <p:cxnSp>
        <p:nvCxnSpPr>
          <p:cNvPr id="21513" name="直接箭头连接符 14"/>
          <p:cNvCxnSpPr/>
          <p:nvPr/>
        </p:nvCxnSpPr>
        <p:spPr>
          <a:xfrm rot="5400000">
            <a:off x="7038975" y="1346200"/>
            <a:ext cx="357188" cy="1588"/>
          </a:xfrm>
          <a:prstGeom prst="straightConnector1">
            <a:avLst/>
          </a:prstGeom>
          <a:ln w="9525" cap="flat" cmpd="sng">
            <a:solidFill>
              <a:schemeClr val="tx1"/>
            </a:solidFill>
            <a:prstDash val="solid"/>
            <a:headEnd type="none" w="med" len="med"/>
            <a:tailEnd type="arrow" w="med" len="med"/>
          </a:ln>
        </p:spPr>
      </p:cxnSp>
      <p:cxnSp>
        <p:nvCxnSpPr>
          <p:cNvPr id="21514" name="直接箭头连接符 19"/>
          <p:cNvCxnSpPr/>
          <p:nvPr/>
        </p:nvCxnSpPr>
        <p:spPr>
          <a:xfrm>
            <a:off x="4071938" y="2241550"/>
            <a:ext cx="571500" cy="1588"/>
          </a:xfrm>
          <a:prstGeom prst="straightConnector1">
            <a:avLst/>
          </a:prstGeom>
          <a:ln w="9525" cap="flat" cmpd="sng">
            <a:solidFill>
              <a:schemeClr val="tx1"/>
            </a:solidFill>
            <a:prstDash val="solid"/>
            <a:headEnd type="none" w="med" len="med"/>
            <a:tailEnd type="triangle" w="med" len="med"/>
          </a:ln>
        </p:spPr>
      </p:cxnSp>
      <p:cxnSp>
        <p:nvCxnSpPr>
          <p:cNvPr id="21515" name="直接箭头连接符 20"/>
          <p:cNvCxnSpPr/>
          <p:nvPr/>
        </p:nvCxnSpPr>
        <p:spPr>
          <a:xfrm rot="5400000">
            <a:off x="7751763" y="3062288"/>
            <a:ext cx="642937" cy="1587"/>
          </a:xfrm>
          <a:prstGeom prst="straightConnector1">
            <a:avLst/>
          </a:prstGeom>
          <a:ln w="9525" cap="flat" cmpd="sng">
            <a:solidFill>
              <a:schemeClr val="tx1"/>
            </a:solidFill>
            <a:prstDash val="solid"/>
            <a:headEnd type="none" w="med" len="med"/>
            <a:tailEnd type="triangle" w="med" len="med"/>
          </a:ln>
        </p:spPr>
      </p:cxnSp>
      <p:grpSp>
        <p:nvGrpSpPr>
          <p:cNvPr id="21516" name="组合 30"/>
          <p:cNvGrpSpPr/>
          <p:nvPr/>
        </p:nvGrpSpPr>
        <p:grpSpPr>
          <a:xfrm>
            <a:off x="857250" y="1812925"/>
            <a:ext cx="2714625" cy="857250"/>
            <a:chOff x="1071538" y="3500438"/>
            <a:chExt cx="2714644" cy="857256"/>
          </a:xfrm>
        </p:grpSpPr>
        <p:sp>
          <p:nvSpPr>
            <p:cNvPr id="21538" name="矩形 16"/>
            <p:cNvSpPr/>
            <p:nvPr/>
          </p:nvSpPr>
          <p:spPr>
            <a:xfrm>
              <a:off x="1071538" y="3643314"/>
              <a:ext cx="2714644" cy="714380"/>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18" name="矩形 17"/>
            <p:cNvSpPr/>
            <p:nvPr/>
          </p:nvSpPr>
          <p:spPr bwMode="auto">
            <a:xfrm>
              <a:off x="1071538" y="3500438"/>
              <a:ext cx="928695" cy="142876"/>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矩形 18"/>
            <p:cNvSpPr/>
            <p:nvPr/>
          </p:nvSpPr>
          <p:spPr bwMode="auto">
            <a:xfrm>
              <a:off x="2857489" y="3500438"/>
              <a:ext cx="928693" cy="142876"/>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41" name="TextBox 24"/>
            <p:cNvSpPr txBox="1"/>
            <p:nvPr/>
          </p:nvSpPr>
          <p:spPr>
            <a:xfrm>
              <a:off x="1714480" y="3786190"/>
              <a:ext cx="1285884" cy="461665"/>
            </a:xfrm>
            <a:prstGeom prst="rect">
              <a:avLst/>
            </a:prstGeom>
            <a:noFill/>
            <a:ln w="9525">
              <a:noFill/>
            </a:ln>
          </p:spPr>
          <p:txBody>
            <a:bodyPr>
              <a:spAutoFit/>
            </a:bodyPr>
            <a:lstStyle/>
            <a:p>
              <a:r>
                <a:rPr lang="zh-CN" altLang="en-US" i="0" dirty="0">
                  <a:latin typeface="Times New Roman" panose="02020603050405020304" pitchFamily="18" charset="0"/>
                </a:rPr>
                <a:t>外延片</a:t>
              </a:r>
              <a:endParaRPr lang="zh-CN" altLang="en-US" i="0" dirty="0">
                <a:latin typeface="Times New Roman" panose="02020603050405020304" pitchFamily="18" charset="0"/>
              </a:endParaRPr>
            </a:p>
          </p:txBody>
        </p:sp>
      </p:grpSp>
      <p:grpSp>
        <p:nvGrpSpPr>
          <p:cNvPr id="21517" name="组合 31"/>
          <p:cNvGrpSpPr/>
          <p:nvPr/>
        </p:nvGrpSpPr>
        <p:grpSpPr>
          <a:xfrm>
            <a:off x="4786313" y="1741488"/>
            <a:ext cx="2714625" cy="857250"/>
            <a:chOff x="1071538" y="3500438"/>
            <a:chExt cx="2714644" cy="857256"/>
          </a:xfrm>
        </p:grpSpPr>
        <p:sp>
          <p:nvSpPr>
            <p:cNvPr id="21534" name="矩形 32"/>
            <p:cNvSpPr/>
            <p:nvPr/>
          </p:nvSpPr>
          <p:spPr>
            <a:xfrm>
              <a:off x="1071538" y="3643314"/>
              <a:ext cx="2714644" cy="714380"/>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34" name="矩形 33"/>
            <p:cNvSpPr/>
            <p:nvPr/>
          </p:nvSpPr>
          <p:spPr bwMode="auto">
            <a:xfrm>
              <a:off x="1071538" y="3500438"/>
              <a:ext cx="928693" cy="142876"/>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5" name="矩形 34"/>
            <p:cNvSpPr/>
            <p:nvPr/>
          </p:nvSpPr>
          <p:spPr bwMode="auto">
            <a:xfrm>
              <a:off x="2857487" y="3500438"/>
              <a:ext cx="928695" cy="142876"/>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37" name="TextBox 35"/>
            <p:cNvSpPr txBox="1"/>
            <p:nvPr/>
          </p:nvSpPr>
          <p:spPr>
            <a:xfrm>
              <a:off x="1714480" y="3786190"/>
              <a:ext cx="1285884" cy="461665"/>
            </a:xfrm>
            <a:prstGeom prst="rect">
              <a:avLst/>
            </a:prstGeom>
            <a:noFill/>
            <a:ln w="9525">
              <a:noFill/>
            </a:ln>
          </p:spPr>
          <p:txBody>
            <a:bodyPr>
              <a:spAutoFit/>
            </a:bodyPr>
            <a:lstStyle/>
            <a:p>
              <a:r>
                <a:rPr lang="zh-CN" altLang="en-US" i="0" dirty="0">
                  <a:latin typeface="Times New Roman" panose="02020603050405020304" pitchFamily="18" charset="0"/>
                </a:rPr>
                <a:t>外延片</a:t>
              </a:r>
              <a:endParaRPr lang="zh-CN" altLang="en-US" i="0" dirty="0">
                <a:latin typeface="Times New Roman" panose="02020603050405020304" pitchFamily="18" charset="0"/>
              </a:endParaRPr>
            </a:p>
          </p:txBody>
        </p:sp>
      </p:grpSp>
      <p:sp>
        <p:nvSpPr>
          <p:cNvPr id="21518" name="矩形 38"/>
          <p:cNvSpPr/>
          <p:nvPr/>
        </p:nvSpPr>
        <p:spPr>
          <a:xfrm>
            <a:off x="5715000" y="1781175"/>
            <a:ext cx="857250"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1519" name="矩形 39"/>
          <p:cNvSpPr/>
          <p:nvPr/>
        </p:nvSpPr>
        <p:spPr>
          <a:xfrm>
            <a:off x="4857750" y="4195763"/>
            <a:ext cx="928688"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1520" name="矩形 40"/>
          <p:cNvSpPr/>
          <p:nvPr/>
        </p:nvSpPr>
        <p:spPr>
          <a:xfrm>
            <a:off x="6643688" y="4195763"/>
            <a:ext cx="928687"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grpSp>
        <p:nvGrpSpPr>
          <p:cNvPr id="21521" name="组合 46"/>
          <p:cNvGrpSpPr/>
          <p:nvPr/>
        </p:nvGrpSpPr>
        <p:grpSpPr>
          <a:xfrm>
            <a:off x="4857750" y="4313238"/>
            <a:ext cx="2714625" cy="857250"/>
            <a:chOff x="1071538" y="3500438"/>
            <a:chExt cx="2714644" cy="857256"/>
          </a:xfrm>
        </p:grpSpPr>
        <p:sp>
          <p:nvSpPr>
            <p:cNvPr id="21530" name="矩形 47"/>
            <p:cNvSpPr/>
            <p:nvPr/>
          </p:nvSpPr>
          <p:spPr>
            <a:xfrm>
              <a:off x="1071538" y="3643314"/>
              <a:ext cx="2714644" cy="714380"/>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49" name="矩形 48"/>
            <p:cNvSpPr/>
            <p:nvPr/>
          </p:nvSpPr>
          <p:spPr bwMode="auto">
            <a:xfrm>
              <a:off x="1071538" y="3500438"/>
              <a:ext cx="928695" cy="142876"/>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0" name="矩形 49"/>
            <p:cNvSpPr/>
            <p:nvPr/>
          </p:nvSpPr>
          <p:spPr bwMode="auto">
            <a:xfrm>
              <a:off x="2857489" y="3500438"/>
              <a:ext cx="928693" cy="142876"/>
            </a:xfrm>
            <a:prstGeom prst="rect">
              <a:avLst/>
            </a:prstGeom>
            <a:solidFill>
              <a:schemeClr val="accent6">
                <a:lumMod val="40000"/>
                <a:lumOff val="60000"/>
                <a:alpha val="42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33" name="TextBox 50"/>
            <p:cNvSpPr txBox="1"/>
            <p:nvPr/>
          </p:nvSpPr>
          <p:spPr>
            <a:xfrm>
              <a:off x="1714480" y="3786190"/>
              <a:ext cx="1285884" cy="461665"/>
            </a:xfrm>
            <a:prstGeom prst="rect">
              <a:avLst/>
            </a:prstGeom>
            <a:noFill/>
            <a:ln w="9525">
              <a:noFill/>
            </a:ln>
          </p:spPr>
          <p:txBody>
            <a:bodyPr>
              <a:spAutoFit/>
            </a:bodyPr>
            <a:lstStyle/>
            <a:p>
              <a:r>
                <a:rPr lang="zh-CN" altLang="en-US" i="0" dirty="0">
                  <a:latin typeface="Times New Roman" panose="02020603050405020304" pitchFamily="18" charset="0"/>
                </a:rPr>
                <a:t>外延片</a:t>
              </a:r>
              <a:endParaRPr lang="zh-CN" altLang="en-US" i="0" dirty="0">
                <a:latin typeface="Times New Roman" panose="02020603050405020304" pitchFamily="18" charset="0"/>
              </a:endParaRPr>
            </a:p>
          </p:txBody>
        </p:sp>
      </p:grpSp>
      <p:sp>
        <p:nvSpPr>
          <p:cNvPr id="21522" name="矩形 51"/>
          <p:cNvSpPr/>
          <p:nvPr/>
        </p:nvSpPr>
        <p:spPr>
          <a:xfrm>
            <a:off x="5786438" y="4352925"/>
            <a:ext cx="857250"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1523" name="任意多边形 52"/>
          <p:cNvSpPr/>
          <p:nvPr/>
        </p:nvSpPr>
        <p:spPr>
          <a:xfrm>
            <a:off x="5394325" y="3578225"/>
            <a:ext cx="900113" cy="781050"/>
          </a:xfrm>
          <a:custGeom>
            <a:avLst/>
            <a:gdLst>
              <a:gd name="txL" fmla="*/ 0 w 901148"/>
              <a:gd name="txT" fmla="*/ 0 h 781878"/>
              <a:gd name="txR" fmla="*/ 901148 w 901148"/>
              <a:gd name="txB" fmla="*/ 781878 h 781878"/>
            </a:gdLst>
            <a:ahLst/>
            <a:cxnLst>
              <a:cxn ang="0">
                <a:pos x="0" y="765485"/>
              </a:cxn>
              <a:cxn ang="0">
                <a:pos x="207217" y="285436"/>
              </a:cxn>
              <a:cxn ang="0">
                <a:pos x="673455" y="259486"/>
              </a:cxn>
              <a:cxn ang="0">
                <a:pos x="880672" y="0"/>
              </a:cxn>
              <a:cxn ang="0">
                <a:pos x="880672" y="0"/>
              </a:cxn>
            </a:cxnLst>
            <a:rect l="txL" t="txT" r="txR" b="txB"/>
            <a:pathLst>
              <a:path w="901148" h="781878">
                <a:moveTo>
                  <a:pt x="0" y="781878"/>
                </a:moveTo>
                <a:cubicBezTo>
                  <a:pt x="48591" y="579782"/>
                  <a:pt x="97183" y="377687"/>
                  <a:pt x="212035" y="291548"/>
                </a:cubicBezTo>
                <a:cubicBezTo>
                  <a:pt x="326887" y="205409"/>
                  <a:pt x="574261" y="313634"/>
                  <a:pt x="689113" y="265043"/>
                </a:cubicBezTo>
                <a:cubicBezTo>
                  <a:pt x="803965" y="216452"/>
                  <a:pt x="901148" y="0"/>
                  <a:pt x="901148" y="0"/>
                </a:cubicBezTo>
              </a:path>
            </a:pathLst>
          </a:custGeom>
          <a:solidFill>
            <a:schemeClr val="accent1"/>
          </a:solidFill>
          <a:ln w="9525" cap="flat" cmpd="sng">
            <a:solidFill>
              <a:schemeClr val="tx1"/>
            </a:solidFill>
            <a:prstDash val="solid"/>
            <a:round/>
            <a:headEnd type="none" w="med" len="med"/>
            <a:tailEnd type="none" w="med" len="med"/>
          </a:ln>
        </p:spPr>
        <p:txBody>
          <a:bodyPr/>
          <a:lstStyle/>
          <a:p>
            <a:endParaRPr lang="zh-CN" altLang="en-US" dirty="0">
              <a:latin typeface="Times New Roman" panose="02020603050405020304" pitchFamily="18" charset="0"/>
            </a:endParaRPr>
          </a:p>
        </p:txBody>
      </p:sp>
      <p:sp>
        <p:nvSpPr>
          <p:cNvPr id="21524" name="任意多边形 53"/>
          <p:cNvSpPr/>
          <p:nvPr/>
        </p:nvSpPr>
        <p:spPr>
          <a:xfrm flipH="1">
            <a:off x="6500813" y="3670300"/>
            <a:ext cx="714375" cy="714375"/>
          </a:xfrm>
          <a:custGeom>
            <a:avLst/>
            <a:gdLst>
              <a:gd name="txL" fmla="*/ 0 w 901148"/>
              <a:gd name="txT" fmla="*/ 0 h 781878"/>
              <a:gd name="txR" fmla="*/ 901148 w 901148"/>
              <a:gd name="txB" fmla="*/ 781878 h 781878"/>
            </a:gdLst>
            <a:ahLst/>
            <a:cxnLst>
              <a:cxn ang="0">
                <a:pos x="0" y="117401"/>
              </a:cxn>
              <a:cxn ang="0">
                <a:pos x="1615" y="43777"/>
              </a:cxn>
              <a:cxn ang="0">
                <a:pos x="5249" y="39797"/>
              </a:cxn>
              <a:cxn ang="0">
                <a:pos x="6864" y="0"/>
              </a:cxn>
              <a:cxn ang="0">
                <a:pos x="6864" y="0"/>
              </a:cxn>
            </a:cxnLst>
            <a:rect l="txL" t="txT" r="txR" b="txB"/>
            <a:pathLst>
              <a:path w="901148" h="781878">
                <a:moveTo>
                  <a:pt x="0" y="781878"/>
                </a:moveTo>
                <a:cubicBezTo>
                  <a:pt x="48591" y="579782"/>
                  <a:pt x="97183" y="377687"/>
                  <a:pt x="212035" y="291548"/>
                </a:cubicBezTo>
                <a:cubicBezTo>
                  <a:pt x="326887" y="205409"/>
                  <a:pt x="574261" y="313634"/>
                  <a:pt x="689113" y="265043"/>
                </a:cubicBezTo>
                <a:cubicBezTo>
                  <a:pt x="803965" y="216452"/>
                  <a:pt x="901148" y="0"/>
                  <a:pt x="901148" y="0"/>
                </a:cubicBezTo>
              </a:path>
            </a:pathLst>
          </a:custGeom>
          <a:solidFill>
            <a:schemeClr val="accent1"/>
          </a:solidFill>
          <a:ln w="9525" cap="flat" cmpd="sng">
            <a:solidFill>
              <a:schemeClr val="tx1"/>
            </a:solidFill>
            <a:prstDash val="solid"/>
            <a:round/>
            <a:headEnd type="none" w="med" len="med"/>
            <a:tailEnd type="none" w="med" len="med"/>
          </a:ln>
        </p:spPr>
        <p:txBody>
          <a:bodyPr/>
          <a:lstStyle/>
          <a:p>
            <a:endParaRPr lang="zh-CN" altLang="en-US" dirty="0">
              <a:latin typeface="Times New Roman" panose="02020603050405020304" pitchFamily="18" charset="0"/>
            </a:endParaRPr>
          </a:p>
        </p:txBody>
      </p:sp>
      <p:cxnSp>
        <p:nvCxnSpPr>
          <p:cNvPr id="21525" name="直接箭头连接符 55"/>
          <p:cNvCxnSpPr/>
          <p:nvPr/>
        </p:nvCxnSpPr>
        <p:spPr>
          <a:xfrm rot="10800000">
            <a:off x="4000500" y="4813300"/>
            <a:ext cx="571500" cy="1588"/>
          </a:xfrm>
          <a:prstGeom prst="straightConnector1">
            <a:avLst/>
          </a:prstGeom>
          <a:ln w="9525" cap="flat" cmpd="sng">
            <a:solidFill>
              <a:schemeClr val="tx1"/>
            </a:solidFill>
            <a:prstDash val="solid"/>
            <a:headEnd type="none" w="med" len="med"/>
            <a:tailEnd type="arrow" w="med" len="med"/>
          </a:ln>
        </p:spPr>
      </p:cxnSp>
      <p:sp>
        <p:nvSpPr>
          <p:cNvPr id="21526" name="矩形 59"/>
          <p:cNvSpPr/>
          <p:nvPr/>
        </p:nvSpPr>
        <p:spPr>
          <a:xfrm>
            <a:off x="1143000" y="4572000"/>
            <a:ext cx="2714625" cy="7143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1527" name="TextBox 62"/>
          <p:cNvSpPr txBox="1"/>
          <p:nvPr/>
        </p:nvSpPr>
        <p:spPr>
          <a:xfrm>
            <a:off x="1785938" y="4714875"/>
            <a:ext cx="1285875" cy="461963"/>
          </a:xfrm>
          <a:prstGeom prst="rect">
            <a:avLst/>
          </a:prstGeom>
          <a:noFill/>
          <a:ln w="9525">
            <a:noFill/>
          </a:ln>
        </p:spPr>
        <p:txBody>
          <a:bodyPr>
            <a:spAutoFit/>
          </a:bodyPr>
          <a:lstStyle/>
          <a:p>
            <a:r>
              <a:rPr lang="zh-CN" altLang="en-US" i="0" dirty="0">
                <a:latin typeface="Times New Roman" panose="02020603050405020304" pitchFamily="18" charset="0"/>
              </a:rPr>
              <a:t>外延片</a:t>
            </a:r>
            <a:endParaRPr lang="zh-CN" altLang="en-US" i="0" dirty="0">
              <a:latin typeface="Times New Roman" panose="02020603050405020304" pitchFamily="18" charset="0"/>
            </a:endParaRPr>
          </a:p>
        </p:txBody>
      </p:sp>
      <p:sp>
        <p:nvSpPr>
          <p:cNvPr id="21528" name="矩形 63"/>
          <p:cNvSpPr/>
          <p:nvPr/>
        </p:nvSpPr>
        <p:spPr>
          <a:xfrm>
            <a:off x="2071688" y="4468813"/>
            <a:ext cx="857250"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1529" name="TextBox 64"/>
          <p:cNvSpPr txBox="1"/>
          <p:nvPr/>
        </p:nvSpPr>
        <p:spPr>
          <a:xfrm>
            <a:off x="7429500" y="1000125"/>
            <a:ext cx="1285875" cy="400050"/>
          </a:xfrm>
          <a:prstGeom prst="rect">
            <a:avLst/>
          </a:prstGeom>
          <a:noFill/>
          <a:ln w="9525">
            <a:noFill/>
          </a:ln>
        </p:spPr>
        <p:txBody>
          <a:bodyPr>
            <a:spAutoFit/>
          </a:bodyPr>
          <a:lstStyle/>
          <a:p>
            <a:r>
              <a:rPr lang="zh-CN" altLang="en-US" sz="2000" i="0" dirty="0">
                <a:latin typeface="Times New Roman" panose="02020603050405020304" pitchFamily="18" charset="0"/>
              </a:rPr>
              <a:t>蒸镀金属</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p:nvPr/>
        </p:nvSpPr>
        <p:spPr>
          <a:xfrm>
            <a:off x="1428750" y="857250"/>
            <a:ext cx="642938"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2531" name="矩形 9"/>
          <p:cNvSpPr/>
          <p:nvPr/>
        </p:nvSpPr>
        <p:spPr>
          <a:xfrm>
            <a:off x="1285875" y="1401763"/>
            <a:ext cx="2714625" cy="7143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2532" name="TextBox 12"/>
          <p:cNvSpPr txBox="1"/>
          <p:nvPr/>
        </p:nvSpPr>
        <p:spPr>
          <a:xfrm>
            <a:off x="1928813" y="1544638"/>
            <a:ext cx="1285875" cy="461962"/>
          </a:xfrm>
          <a:prstGeom prst="rect">
            <a:avLst/>
          </a:prstGeom>
          <a:noFill/>
          <a:ln w="9525">
            <a:noFill/>
          </a:ln>
        </p:spPr>
        <p:txBody>
          <a:bodyPr>
            <a:spAutoFit/>
          </a:bodyPr>
          <a:lstStyle/>
          <a:p>
            <a:r>
              <a:rPr lang="zh-CN" altLang="en-US" i="0" dirty="0">
                <a:latin typeface="Times New Roman" panose="02020603050405020304" pitchFamily="18" charset="0"/>
              </a:rPr>
              <a:t>外延片</a:t>
            </a:r>
            <a:endParaRPr lang="zh-CN" altLang="en-US" i="0" dirty="0">
              <a:latin typeface="Times New Roman" panose="02020603050405020304" pitchFamily="18" charset="0"/>
            </a:endParaRPr>
          </a:p>
        </p:txBody>
      </p:sp>
      <p:sp>
        <p:nvSpPr>
          <p:cNvPr id="22533" name="矩形 13"/>
          <p:cNvSpPr/>
          <p:nvPr/>
        </p:nvSpPr>
        <p:spPr>
          <a:xfrm>
            <a:off x="2214563" y="1298575"/>
            <a:ext cx="857250"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15" name="梯形 14"/>
          <p:cNvSpPr/>
          <p:nvPr/>
        </p:nvSpPr>
        <p:spPr bwMode="auto">
          <a:xfrm>
            <a:off x="1330325" y="973138"/>
            <a:ext cx="857250" cy="428625"/>
          </a:xfrm>
          <a:prstGeom prst="trapezoid">
            <a:avLst/>
          </a:prstGeom>
          <a:solidFill>
            <a:schemeClr val="accent6">
              <a:lumMod val="40000"/>
              <a:lumOff val="60000"/>
              <a:alpha val="39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6" name="梯形 15"/>
          <p:cNvSpPr/>
          <p:nvPr/>
        </p:nvSpPr>
        <p:spPr bwMode="auto">
          <a:xfrm>
            <a:off x="3116263" y="973138"/>
            <a:ext cx="857250" cy="428625"/>
          </a:xfrm>
          <a:prstGeom prst="trapezoid">
            <a:avLst/>
          </a:prstGeom>
          <a:solidFill>
            <a:schemeClr val="accent6">
              <a:lumMod val="40000"/>
              <a:lumOff val="60000"/>
              <a:alpha val="39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cxnSp>
        <p:nvCxnSpPr>
          <p:cNvPr id="22536" name="直接连接符 17"/>
          <p:cNvCxnSpPr/>
          <p:nvPr/>
        </p:nvCxnSpPr>
        <p:spPr>
          <a:xfrm rot="-5400000" flipH="1">
            <a:off x="1858963" y="1063625"/>
            <a:ext cx="566737" cy="142875"/>
          </a:xfrm>
          <a:prstGeom prst="line">
            <a:avLst/>
          </a:prstGeom>
          <a:ln w="63500" cap="flat" cmpd="sng">
            <a:solidFill>
              <a:schemeClr val="tx1"/>
            </a:solidFill>
            <a:prstDash val="solid"/>
            <a:headEnd type="none" w="med" len="med"/>
            <a:tailEnd type="none" w="med" len="med"/>
          </a:ln>
        </p:spPr>
      </p:cxnSp>
      <p:cxnSp>
        <p:nvCxnSpPr>
          <p:cNvPr id="22537" name="直接连接符 22"/>
          <p:cNvCxnSpPr/>
          <p:nvPr/>
        </p:nvCxnSpPr>
        <p:spPr>
          <a:xfrm rot="-5400000" flipH="1">
            <a:off x="3644900" y="1068388"/>
            <a:ext cx="566738" cy="142875"/>
          </a:xfrm>
          <a:prstGeom prst="line">
            <a:avLst/>
          </a:prstGeom>
          <a:ln w="63500" cap="flat" cmpd="sng">
            <a:solidFill>
              <a:schemeClr val="tx1"/>
            </a:solidFill>
            <a:prstDash val="solid"/>
            <a:headEnd type="none" w="med" len="med"/>
            <a:tailEnd type="none" w="med" len="med"/>
          </a:ln>
        </p:spPr>
      </p:cxnSp>
      <p:sp>
        <p:nvSpPr>
          <p:cNvPr id="22538" name="矩形 23"/>
          <p:cNvSpPr/>
          <p:nvPr/>
        </p:nvSpPr>
        <p:spPr>
          <a:xfrm>
            <a:off x="3214688" y="857250"/>
            <a:ext cx="642937"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cxnSp>
        <p:nvCxnSpPr>
          <p:cNvPr id="22539" name="直接连接符 25"/>
          <p:cNvCxnSpPr/>
          <p:nvPr/>
        </p:nvCxnSpPr>
        <p:spPr>
          <a:xfrm rot="5400000">
            <a:off x="2859088" y="1063625"/>
            <a:ext cx="566737" cy="142875"/>
          </a:xfrm>
          <a:prstGeom prst="line">
            <a:avLst/>
          </a:prstGeom>
          <a:ln w="63500" cap="flat" cmpd="sng">
            <a:solidFill>
              <a:schemeClr val="tx1"/>
            </a:solidFill>
            <a:prstDash val="solid"/>
            <a:headEnd type="none" w="med" len="med"/>
            <a:tailEnd type="none" w="med" len="med"/>
          </a:ln>
        </p:spPr>
      </p:cxnSp>
      <p:cxnSp>
        <p:nvCxnSpPr>
          <p:cNvPr id="22540" name="直接连接符 27"/>
          <p:cNvCxnSpPr/>
          <p:nvPr/>
        </p:nvCxnSpPr>
        <p:spPr>
          <a:xfrm rot="5400000">
            <a:off x="1085850" y="1068388"/>
            <a:ext cx="566738" cy="142875"/>
          </a:xfrm>
          <a:prstGeom prst="line">
            <a:avLst/>
          </a:prstGeom>
          <a:ln w="63500" cap="flat" cmpd="sng">
            <a:solidFill>
              <a:schemeClr val="tx1"/>
            </a:solidFill>
            <a:prstDash val="solid"/>
            <a:headEnd type="none" w="med" len="med"/>
            <a:tailEnd type="none" w="med" len="med"/>
          </a:ln>
        </p:spPr>
      </p:cxnSp>
      <p:sp>
        <p:nvSpPr>
          <p:cNvPr id="22541" name="TextBox 28"/>
          <p:cNvSpPr txBox="1"/>
          <p:nvPr/>
        </p:nvSpPr>
        <p:spPr>
          <a:xfrm>
            <a:off x="4643438" y="785813"/>
            <a:ext cx="4143375" cy="4707890"/>
          </a:xfrm>
          <a:prstGeom prst="rect">
            <a:avLst/>
          </a:prstGeom>
          <a:noFill/>
          <a:ln w="9525">
            <a:noFill/>
          </a:ln>
        </p:spPr>
        <p:txBody>
          <a:bodyPr>
            <a:spAutoFit/>
          </a:bodyPr>
          <a:lstStyle/>
          <a:p>
            <a:r>
              <a:rPr lang="zh-CN" altLang="en-US" sz="2000" i="0" dirty="0">
                <a:latin typeface="Times New Roman" panose="02020603050405020304" pitchFamily="18" charset="0"/>
              </a:rPr>
              <a:t>剥离困难：</a:t>
            </a:r>
            <a:endParaRPr lang="en-US" altLang="zh-CN" sz="2000" i="0" dirty="0">
              <a:latin typeface="Times New Roman" panose="02020603050405020304" pitchFamily="18" charset="0"/>
            </a:endParaRPr>
          </a:p>
          <a:p>
            <a:r>
              <a:rPr lang="en-US" altLang="zh-CN" sz="2000" i="0" dirty="0">
                <a:latin typeface="Times New Roman" panose="02020603050405020304" pitchFamily="18" charset="0"/>
              </a:rPr>
              <a:t>1</a:t>
            </a:r>
            <a:r>
              <a:rPr lang="zh-CN" altLang="en-US" sz="2000" i="0" dirty="0">
                <a:latin typeface="Times New Roman" panose="02020603050405020304" pitchFamily="18" charset="0"/>
              </a:rPr>
              <a:t>、胶体梯形，侧面被金属掩盖，丙酮或去胶剂很难去除胶体。或者大面积无选择地去除金属膜。</a:t>
            </a:r>
            <a:endParaRPr lang="en-US" altLang="zh-CN" sz="2000" i="0" dirty="0">
              <a:latin typeface="Times New Roman" panose="02020603050405020304" pitchFamily="18" charset="0"/>
            </a:endParaRPr>
          </a:p>
          <a:p>
            <a:r>
              <a:rPr lang="en-US" altLang="zh-CN" sz="2000" i="0" dirty="0">
                <a:latin typeface="Times New Roman" panose="02020603050405020304" pitchFamily="18" charset="0"/>
              </a:rPr>
              <a:t>2</a:t>
            </a:r>
            <a:r>
              <a:rPr lang="zh-CN" altLang="en-US" sz="2000" i="0" dirty="0">
                <a:latin typeface="Times New Roman" panose="02020603050405020304" pitchFamily="18" charset="0"/>
              </a:rPr>
              <a:t>、胶体残留，造成电极图形处粘接不牢，容易脱落。</a:t>
            </a:r>
            <a:endParaRPr lang="en-US" altLang="zh-CN" sz="2000" i="0" dirty="0">
              <a:latin typeface="Times New Roman" panose="02020603050405020304" pitchFamily="18" charset="0"/>
            </a:endParaRPr>
          </a:p>
          <a:p>
            <a:r>
              <a:rPr lang="en-US" altLang="zh-CN" sz="2000" i="0" dirty="0">
                <a:latin typeface="Times New Roman" panose="02020603050405020304" pitchFamily="18" charset="0"/>
              </a:rPr>
              <a:t>3</a:t>
            </a:r>
            <a:r>
              <a:rPr lang="zh-CN" altLang="en-US" sz="2000" i="0" dirty="0">
                <a:latin typeface="Times New Roman" panose="02020603050405020304" pitchFamily="18" charset="0"/>
              </a:rPr>
              <a:t>、由于入射的金属颗粒方向倾斜，与侧面有较大的截面，侧壁镀上金属。</a:t>
            </a:r>
            <a:endParaRPr lang="en-US" altLang="zh-CN" sz="2000" i="0" dirty="0">
              <a:latin typeface="Times New Roman" panose="02020603050405020304" pitchFamily="18" charset="0"/>
            </a:endParaRPr>
          </a:p>
          <a:p>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解决方案：</a:t>
            </a:r>
            <a:endParaRPr lang="en-US" altLang="zh-CN" sz="2000" i="0" dirty="0">
              <a:latin typeface="Times New Roman" panose="02020603050405020304" pitchFamily="18" charset="0"/>
            </a:endParaRPr>
          </a:p>
          <a:p>
            <a:r>
              <a:rPr lang="en-US" altLang="zh-CN" sz="2000" i="0" dirty="0">
                <a:latin typeface="Times New Roman" panose="02020603050405020304" pitchFamily="18" charset="0"/>
              </a:rPr>
              <a:t>1</a:t>
            </a:r>
            <a:r>
              <a:rPr lang="zh-CN" altLang="en-US" sz="2000" i="0" dirty="0">
                <a:latin typeface="Times New Roman" panose="02020603050405020304" pitchFamily="18" charset="0"/>
              </a:rPr>
              <a:t>）负胶形成倒梯形的形状，容易去胶。</a:t>
            </a:r>
            <a:endParaRPr lang="en-US" altLang="zh-CN" sz="2000" i="0" dirty="0">
              <a:latin typeface="Times New Roman" panose="02020603050405020304" pitchFamily="18" charset="0"/>
            </a:endParaRPr>
          </a:p>
          <a:p>
            <a:r>
              <a:rPr lang="en-US" altLang="zh-CN" sz="2000" i="0" dirty="0">
                <a:latin typeface="Times New Roman" panose="02020603050405020304" pitchFamily="18" charset="0"/>
              </a:rPr>
              <a:t>2</a:t>
            </a:r>
            <a:r>
              <a:rPr lang="zh-CN" altLang="en-US" sz="2000" i="0" dirty="0">
                <a:latin typeface="Times New Roman" panose="02020603050405020304" pitchFamily="18" charset="0"/>
              </a:rPr>
              <a:t>）蒸镀的角度要与表面近似垂直。</a:t>
            </a:r>
            <a:endParaRPr lang="en-US" altLang="zh-CN" sz="2000" i="0" dirty="0">
              <a:latin typeface="Times New Roman" panose="02020603050405020304" pitchFamily="18" charset="0"/>
            </a:endParaRPr>
          </a:p>
          <a:p>
            <a:r>
              <a:rPr lang="en-US" altLang="zh-CN" sz="2000" i="0" dirty="0">
                <a:latin typeface="Times New Roman" panose="02020603050405020304" pitchFamily="18" charset="0"/>
              </a:rPr>
              <a:t>3</a:t>
            </a:r>
            <a:r>
              <a:rPr lang="zh-CN" altLang="en-US" sz="2000" i="0" dirty="0">
                <a:latin typeface="Times New Roman" panose="02020603050405020304" pitchFamily="18" charset="0"/>
              </a:rPr>
              <a:t>）等离子体清洗</a:t>
            </a:r>
            <a:r>
              <a:rPr lang="en-US" altLang="zh-CN" sz="2000" i="0" dirty="0">
                <a:latin typeface="Times New Roman" panose="02020603050405020304" pitchFamily="18" charset="0"/>
              </a:rPr>
              <a:t>.</a:t>
            </a:r>
            <a:endParaRPr lang="zh-CN" altLang="en-US" sz="2000" i="0" dirty="0">
              <a:latin typeface="Times New Roman" panose="02020603050405020304" pitchFamily="18" charset="0"/>
            </a:endParaRPr>
          </a:p>
        </p:txBody>
      </p:sp>
      <p:sp>
        <p:nvSpPr>
          <p:cNvPr id="22542" name="矩形 29"/>
          <p:cNvSpPr/>
          <p:nvPr/>
        </p:nvSpPr>
        <p:spPr>
          <a:xfrm>
            <a:off x="1317625" y="4429125"/>
            <a:ext cx="857250" cy="134938"/>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2543" name="矩形 30"/>
          <p:cNvSpPr/>
          <p:nvPr/>
        </p:nvSpPr>
        <p:spPr>
          <a:xfrm>
            <a:off x="1285875" y="5000625"/>
            <a:ext cx="2714625" cy="7143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2544" name="TextBox 31"/>
          <p:cNvSpPr txBox="1"/>
          <p:nvPr/>
        </p:nvSpPr>
        <p:spPr>
          <a:xfrm>
            <a:off x="1928813" y="5143500"/>
            <a:ext cx="1285875" cy="461963"/>
          </a:xfrm>
          <a:prstGeom prst="rect">
            <a:avLst/>
          </a:prstGeom>
          <a:noFill/>
          <a:ln w="9525">
            <a:noFill/>
          </a:ln>
        </p:spPr>
        <p:txBody>
          <a:bodyPr>
            <a:spAutoFit/>
          </a:bodyPr>
          <a:lstStyle/>
          <a:p>
            <a:r>
              <a:rPr lang="zh-CN" altLang="en-US" i="0" dirty="0">
                <a:latin typeface="Times New Roman" panose="02020603050405020304" pitchFamily="18" charset="0"/>
              </a:rPr>
              <a:t>外延片</a:t>
            </a:r>
            <a:endParaRPr lang="zh-CN" altLang="en-US" i="0" dirty="0">
              <a:latin typeface="Times New Roman" panose="02020603050405020304" pitchFamily="18" charset="0"/>
            </a:endParaRPr>
          </a:p>
        </p:txBody>
      </p:sp>
      <p:sp>
        <p:nvSpPr>
          <p:cNvPr id="22545" name="矩形 32"/>
          <p:cNvSpPr/>
          <p:nvPr/>
        </p:nvSpPr>
        <p:spPr>
          <a:xfrm>
            <a:off x="2214563" y="4897438"/>
            <a:ext cx="857250" cy="107950"/>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34" name="梯形 33"/>
          <p:cNvSpPr/>
          <p:nvPr/>
        </p:nvSpPr>
        <p:spPr bwMode="auto">
          <a:xfrm flipV="1">
            <a:off x="1330325" y="4500563"/>
            <a:ext cx="857250" cy="500063"/>
          </a:xfrm>
          <a:prstGeom prst="trapezoid">
            <a:avLst/>
          </a:prstGeom>
          <a:solidFill>
            <a:schemeClr val="accent6">
              <a:lumMod val="40000"/>
              <a:lumOff val="60000"/>
              <a:alpha val="39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547" name="矩形 40"/>
          <p:cNvSpPr/>
          <p:nvPr/>
        </p:nvSpPr>
        <p:spPr>
          <a:xfrm>
            <a:off x="3084513" y="4429125"/>
            <a:ext cx="857250" cy="134938"/>
          </a:xfrm>
          <a:prstGeom prst="rect">
            <a:avLst/>
          </a:prstGeom>
          <a:solidFill>
            <a:schemeClr val="tx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42" name="梯形 41"/>
          <p:cNvSpPr/>
          <p:nvPr/>
        </p:nvSpPr>
        <p:spPr bwMode="auto">
          <a:xfrm flipV="1">
            <a:off x="3098800" y="4500563"/>
            <a:ext cx="857250" cy="500063"/>
          </a:xfrm>
          <a:prstGeom prst="trapezoid">
            <a:avLst/>
          </a:prstGeom>
          <a:solidFill>
            <a:schemeClr val="accent6">
              <a:lumMod val="40000"/>
              <a:lumOff val="60000"/>
              <a:alpha val="39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1"/>
          <p:cNvSpPr txBox="1"/>
          <p:nvPr/>
        </p:nvSpPr>
        <p:spPr>
          <a:xfrm>
            <a:off x="1785938" y="428625"/>
            <a:ext cx="5857875" cy="583565"/>
          </a:xfrm>
          <a:prstGeom prst="rect">
            <a:avLst/>
          </a:prstGeom>
          <a:noFill/>
          <a:ln w="9525">
            <a:noFill/>
          </a:ln>
        </p:spPr>
        <p:txBody>
          <a:bodyPr>
            <a:spAutoFit/>
          </a:bodyPr>
          <a:lstStyle/>
          <a:p>
            <a:r>
              <a:rPr lang="en-US" altLang="zh-CN" sz="3200" b="1" i="0" dirty="0">
                <a:solidFill>
                  <a:srgbClr val="FF0000"/>
                </a:solidFill>
                <a:latin typeface="Times New Roman" panose="02020603050405020304" pitchFamily="18" charset="0"/>
              </a:rPr>
              <a:t>§3.2.1.2</a:t>
            </a:r>
            <a:r>
              <a:rPr lang="zh-CN" altLang="en-US" sz="3200" b="1" i="0" dirty="0">
                <a:solidFill>
                  <a:srgbClr val="FF0000"/>
                </a:solidFill>
                <a:latin typeface="Times New Roman" panose="02020603050405020304" pitchFamily="18" charset="0"/>
              </a:rPr>
              <a:t>刻蚀</a:t>
            </a:r>
            <a:endParaRPr lang="zh-CN" altLang="en-US" sz="3200" b="1" i="0" dirty="0">
              <a:solidFill>
                <a:srgbClr val="FF0000"/>
              </a:solidFill>
              <a:latin typeface="Times New Roman" panose="02020603050405020304" pitchFamily="18" charset="0"/>
            </a:endParaRPr>
          </a:p>
        </p:txBody>
      </p:sp>
      <p:sp>
        <p:nvSpPr>
          <p:cNvPr id="24579" name="TextBox 2"/>
          <p:cNvSpPr txBox="1"/>
          <p:nvPr/>
        </p:nvSpPr>
        <p:spPr>
          <a:xfrm>
            <a:off x="714375" y="1071563"/>
            <a:ext cx="8001000" cy="5324475"/>
          </a:xfrm>
          <a:prstGeom prst="rect">
            <a:avLst/>
          </a:prstGeom>
          <a:noFill/>
          <a:ln w="9525">
            <a:noFill/>
          </a:ln>
        </p:spPr>
        <p:txBody>
          <a:bodyPr>
            <a:spAutoFit/>
          </a:bodyPr>
          <a:lstStyle/>
          <a:p>
            <a:r>
              <a:rPr lang="zh-CN" altLang="en-US" sz="2000" i="0" dirty="0">
                <a:latin typeface="Times New Roman" panose="02020603050405020304" pitchFamily="18" charset="0"/>
              </a:rPr>
              <a:t>一、干法刻蚀</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基本原理：利用等离子体放电产生的物理和化学过程对材料表面进行处理，以形成一定台面结构，去除表面层或改变平面化学性质等。</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反应离子刻蚀是在等离子体中发生的，包括等离子体中的活性的离子，原子与半导体表面的原子间的化学反应以及等离子体中的离子加速对半导体表面的轰击。</a:t>
            </a:r>
            <a:endParaRPr lang="en-US" altLang="zh-CN" sz="2000" i="0" dirty="0">
              <a:latin typeface="Times New Roman" panose="02020603050405020304" pitchFamily="18" charset="0"/>
            </a:endParaRPr>
          </a:p>
          <a:p>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刻蚀的掩膜和选择比。每种掩膜材料在不同的化学气体中具有不同的刻蚀速率，因而具有不同的选择比。光刻胶是最常用的掩膜材料，但一般抗刻蚀能力差，容易</a:t>
            </a:r>
            <a:r>
              <a:rPr lang="en-US" altLang="zh-CN" sz="2000" i="0" dirty="0">
                <a:latin typeface="Times New Roman" panose="02020603050405020304" pitchFamily="18" charset="0"/>
              </a:rPr>
              <a:t>C</a:t>
            </a:r>
            <a:r>
              <a:rPr lang="zh-CN" altLang="en-US" sz="2000" i="0" dirty="0">
                <a:latin typeface="Times New Roman" panose="02020603050405020304" pitchFamily="18" charset="0"/>
              </a:rPr>
              <a:t>化或和反应气体生成高聚物等。</a:t>
            </a:r>
            <a:r>
              <a:rPr lang="en-US" altLang="zh-CN" sz="2000" i="0" dirty="0">
                <a:latin typeface="Times New Roman" panose="02020603050405020304" pitchFamily="18" charset="0"/>
              </a:rPr>
              <a:t>SiO2</a:t>
            </a:r>
            <a:r>
              <a:rPr lang="zh-CN" altLang="en-US" sz="2000" i="0" dirty="0">
                <a:latin typeface="Times New Roman" panose="02020603050405020304" pitchFamily="18" charset="0"/>
              </a:rPr>
              <a:t>，</a:t>
            </a:r>
            <a:r>
              <a:rPr lang="en-US" altLang="zh-CN" sz="2000" i="0" dirty="0">
                <a:latin typeface="Times New Roman" panose="02020603050405020304" pitchFamily="18" charset="0"/>
              </a:rPr>
              <a:t>SiN</a:t>
            </a:r>
            <a:r>
              <a:rPr lang="zh-CN" altLang="en-US" sz="2000" i="0" dirty="0">
                <a:latin typeface="Times New Roman" panose="02020603050405020304" pitchFamily="18" charset="0"/>
              </a:rPr>
              <a:t>为常用的掩膜材料，金属</a:t>
            </a:r>
            <a:r>
              <a:rPr lang="en-US" altLang="zh-CN" sz="2000" i="0" dirty="0">
                <a:latin typeface="Times New Roman" panose="02020603050405020304" pitchFamily="18" charset="0"/>
              </a:rPr>
              <a:t>Ni</a:t>
            </a:r>
            <a:r>
              <a:rPr lang="zh-CN" altLang="en-US" sz="2000" i="0" dirty="0">
                <a:latin typeface="Times New Roman" panose="02020603050405020304" pitchFamily="18" charset="0"/>
              </a:rPr>
              <a:t>等也经常被使用。</a:t>
            </a:r>
            <a:endParaRPr lang="en-US" altLang="zh-CN" sz="2000" i="0" dirty="0">
              <a:latin typeface="Times New Roman" panose="02020603050405020304" pitchFamily="18" charset="0"/>
            </a:endParaRPr>
          </a:p>
          <a:p>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选择比的测试方法：首先测得掩膜层厚度</a:t>
            </a:r>
            <a:r>
              <a:rPr lang="en-US" altLang="zh-CN" sz="2000" i="0" dirty="0">
                <a:latin typeface="Times New Roman" panose="02020603050405020304" pitchFamily="18" charset="0"/>
              </a:rPr>
              <a:t>h0</a:t>
            </a:r>
            <a:r>
              <a:rPr lang="zh-CN" altLang="en-US" sz="2000" i="0" dirty="0">
                <a:latin typeface="Times New Roman" panose="02020603050405020304" pitchFamily="18" charset="0"/>
              </a:rPr>
              <a:t>，刻蚀一定时间后，再测量掩膜以及样品台阶的总高度</a:t>
            </a:r>
            <a:r>
              <a:rPr lang="en-US" altLang="zh-CN" sz="2000" i="0" dirty="0">
                <a:latin typeface="Times New Roman" panose="02020603050405020304" pitchFamily="18" charset="0"/>
              </a:rPr>
              <a:t>h1</a:t>
            </a:r>
            <a:r>
              <a:rPr lang="zh-CN" altLang="en-US" sz="2000" i="0" dirty="0">
                <a:latin typeface="Times New Roman" panose="02020603050405020304" pitchFamily="18" charset="0"/>
              </a:rPr>
              <a:t>，去除掩膜层，测量得到样品台阶厚度</a:t>
            </a:r>
            <a:r>
              <a:rPr lang="en-US" altLang="zh-CN" sz="2000" i="0" dirty="0">
                <a:latin typeface="Times New Roman" panose="02020603050405020304" pitchFamily="18" charset="0"/>
              </a:rPr>
              <a:t>h2</a:t>
            </a:r>
            <a:r>
              <a:rPr lang="zh-CN" altLang="en-US" sz="2000" i="0" dirty="0">
                <a:latin typeface="Times New Roman" panose="02020603050405020304" pitchFamily="18" charset="0"/>
              </a:rPr>
              <a:t>。则选择比为</a:t>
            </a:r>
            <a:r>
              <a:rPr lang="en-US" altLang="zh-CN" sz="2000" i="0" dirty="0">
                <a:latin typeface="Times New Roman" panose="02020603050405020304" pitchFamily="18" charset="0"/>
              </a:rPr>
              <a:t>h2/</a:t>
            </a:r>
            <a:r>
              <a:rPr lang="zh-CN" altLang="en-US" sz="2000" i="0" dirty="0">
                <a:latin typeface="Times New Roman" panose="02020603050405020304" pitchFamily="18" charset="0"/>
              </a:rPr>
              <a:t>（</a:t>
            </a:r>
            <a:r>
              <a:rPr lang="en-US" altLang="zh-CN" sz="2000" i="0" dirty="0">
                <a:latin typeface="Times New Roman" panose="02020603050405020304" pitchFamily="18" charset="0"/>
              </a:rPr>
              <a:t>h0-h1+h2</a:t>
            </a:r>
            <a:r>
              <a:rPr lang="zh-CN" altLang="en-US" sz="2000" i="0" dirty="0">
                <a:latin typeface="Times New Roman" panose="02020603050405020304" pitchFamily="18" charset="0"/>
              </a:rPr>
              <a:t>）</a:t>
            </a:r>
            <a:endParaRPr lang="en-US" altLang="zh-CN" sz="2000" i="0" dirty="0">
              <a:latin typeface="Times New Roman" panose="02020603050405020304" pitchFamily="18" charset="0"/>
            </a:endParaRPr>
          </a:p>
          <a:p>
            <a:endParaRPr lang="en-US" altLang="zh-CN" sz="2000" i="0" dirty="0">
              <a:latin typeface="Times New Roman" panose="02020603050405020304" pitchFamily="18" charset="0"/>
            </a:endParaRPr>
          </a:p>
          <a:p>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1B55865A-A129-4167-96A6-FFD843005680}" type="slidenum">
              <a:rPr lang="zh-CN" altLang="en-US" smtClean="0"/>
            </a:fld>
            <a:endParaRPr lang="zh-CN" altLang="en-US"/>
          </a:p>
        </p:txBody>
      </p:sp>
      <p:sp>
        <p:nvSpPr>
          <p:cNvPr id="3" name="文本框 2"/>
          <p:cNvSpPr txBox="1"/>
          <p:nvPr/>
        </p:nvSpPr>
        <p:spPr>
          <a:xfrm>
            <a:off x="3350895" y="292100"/>
            <a:ext cx="2620010" cy="583565"/>
          </a:xfrm>
          <a:prstGeom prst="rect">
            <a:avLst/>
          </a:prstGeom>
          <a:noFill/>
        </p:spPr>
        <p:txBody>
          <a:bodyPr wrap="square" rtlCol="0">
            <a:spAutoFit/>
          </a:bodyPr>
          <a:p>
            <a:r>
              <a:rPr lang="zh-CN" altLang="en-US" sz="3200" b="1"/>
              <a:t>刻蚀选择比</a:t>
            </a:r>
            <a:endParaRPr lang="zh-CN" altLang="en-US" sz="3200" b="1"/>
          </a:p>
        </p:txBody>
      </p:sp>
      <p:sp>
        <p:nvSpPr>
          <p:cNvPr id="4" name="矩形 3"/>
          <p:cNvSpPr/>
          <p:nvPr/>
        </p:nvSpPr>
        <p:spPr>
          <a:xfrm>
            <a:off x="856615" y="2290445"/>
            <a:ext cx="1357630" cy="6445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5" name="矩形 4"/>
          <p:cNvSpPr/>
          <p:nvPr/>
        </p:nvSpPr>
        <p:spPr>
          <a:xfrm>
            <a:off x="272415" y="2934970"/>
            <a:ext cx="2707005" cy="988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6" name="矩形 5"/>
          <p:cNvSpPr/>
          <p:nvPr/>
        </p:nvSpPr>
        <p:spPr>
          <a:xfrm>
            <a:off x="3733165" y="2769870"/>
            <a:ext cx="1357630" cy="1828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7" name="矩形 6"/>
          <p:cNvSpPr/>
          <p:nvPr/>
        </p:nvSpPr>
        <p:spPr>
          <a:xfrm>
            <a:off x="3148965" y="3304540"/>
            <a:ext cx="2707005" cy="6184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9" name="矩形 8"/>
          <p:cNvSpPr/>
          <p:nvPr/>
        </p:nvSpPr>
        <p:spPr>
          <a:xfrm>
            <a:off x="3733165" y="2961005"/>
            <a:ext cx="1356995" cy="3435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0" name="矩形 9"/>
          <p:cNvSpPr/>
          <p:nvPr/>
        </p:nvSpPr>
        <p:spPr>
          <a:xfrm>
            <a:off x="6133465" y="3304540"/>
            <a:ext cx="2707005" cy="6184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1" name="矩形 10"/>
          <p:cNvSpPr/>
          <p:nvPr/>
        </p:nvSpPr>
        <p:spPr>
          <a:xfrm>
            <a:off x="6717665" y="2961005"/>
            <a:ext cx="1356995" cy="3435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cxnSp>
        <p:nvCxnSpPr>
          <p:cNvPr id="12" name="直接连接符 11"/>
          <p:cNvCxnSpPr/>
          <p:nvPr/>
        </p:nvCxnSpPr>
        <p:spPr>
          <a:xfrm>
            <a:off x="8091170" y="2947035"/>
            <a:ext cx="4127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8289290" y="2448560"/>
            <a:ext cx="8255" cy="403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8297545" y="3304540"/>
            <a:ext cx="8890" cy="3784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091170" y="2967355"/>
            <a:ext cx="447040" cy="368300"/>
          </a:xfrm>
          <a:prstGeom prst="rect">
            <a:avLst/>
          </a:prstGeom>
          <a:noFill/>
        </p:spPr>
        <p:txBody>
          <a:bodyPr wrap="square" rtlCol="0">
            <a:spAutoFit/>
          </a:bodyPr>
          <a:p>
            <a:r>
              <a:rPr lang="en-US" altLang="zh-CN"/>
              <a:t>h2</a:t>
            </a:r>
            <a:endParaRPr lang="en-US" altLang="zh-CN"/>
          </a:p>
        </p:txBody>
      </p:sp>
      <p:cxnSp>
        <p:nvCxnSpPr>
          <p:cNvPr id="16" name="直接箭头连接符 15"/>
          <p:cNvCxnSpPr/>
          <p:nvPr/>
        </p:nvCxnSpPr>
        <p:spPr>
          <a:xfrm flipH="1">
            <a:off x="5519420" y="2363470"/>
            <a:ext cx="8255" cy="403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5510530" y="3304540"/>
            <a:ext cx="8890" cy="3784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321300" y="2853055"/>
            <a:ext cx="447040" cy="368300"/>
          </a:xfrm>
          <a:prstGeom prst="rect">
            <a:avLst/>
          </a:prstGeom>
          <a:noFill/>
        </p:spPr>
        <p:txBody>
          <a:bodyPr wrap="square" rtlCol="0">
            <a:spAutoFit/>
          </a:bodyPr>
          <a:p>
            <a:r>
              <a:rPr lang="en-US" altLang="zh-CN"/>
              <a:t>h1</a:t>
            </a:r>
            <a:endParaRPr lang="en-US" altLang="zh-CN"/>
          </a:p>
        </p:txBody>
      </p:sp>
      <p:cxnSp>
        <p:nvCxnSpPr>
          <p:cNvPr id="19" name="直接连接符 18"/>
          <p:cNvCxnSpPr/>
          <p:nvPr/>
        </p:nvCxnSpPr>
        <p:spPr>
          <a:xfrm>
            <a:off x="5338445" y="2769870"/>
            <a:ext cx="4127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2508885" y="1891665"/>
            <a:ext cx="8255" cy="403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2499995" y="2926080"/>
            <a:ext cx="8890" cy="3784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310765" y="2432685"/>
            <a:ext cx="447040" cy="368300"/>
          </a:xfrm>
          <a:prstGeom prst="rect">
            <a:avLst/>
          </a:prstGeom>
          <a:noFill/>
        </p:spPr>
        <p:txBody>
          <a:bodyPr wrap="square" rtlCol="0">
            <a:spAutoFit/>
          </a:bodyPr>
          <a:p>
            <a:r>
              <a:rPr lang="en-US" altLang="zh-CN"/>
              <a:t>h0</a:t>
            </a:r>
            <a:endParaRPr lang="en-US" altLang="zh-CN"/>
          </a:p>
        </p:txBody>
      </p:sp>
      <p:cxnSp>
        <p:nvCxnSpPr>
          <p:cNvPr id="23" name="直接连接符 22"/>
          <p:cNvCxnSpPr/>
          <p:nvPr/>
        </p:nvCxnSpPr>
        <p:spPr>
          <a:xfrm>
            <a:off x="2327910" y="2298065"/>
            <a:ext cx="41275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59130" y="4057015"/>
            <a:ext cx="1933575" cy="368300"/>
          </a:xfrm>
          <a:prstGeom prst="rect">
            <a:avLst/>
          </a:prstGeom>
          <a:noFill/>
        </p:spPr>
        <p:txBody>
          <a:bodyPr wrap="square" rtlCol="0">
            <a:spAutoFit/>
          </a:bodyPr>
          <a:p>
            <a:r>
              <a:rPr lang="zh-CN" altLang="en-US"/>
              <a:t>光刻</a:t>
            </a:r>
            <a:r>
              <a:rPr lang="zh-CN" altLang="en-US"/>
              <a:t>后</a:t>
            </a:r>
            <a:endParaRPr lang="zh-CN" altLang="en-US"/>
          </a:p>
        </p:txBody>
      </p:sp>
      <p:sp>
        <p:nvSpPr>
          <p:cNvPr id="25" name="文本框 24"/>
          <p:cNvSpPr txBox="1"/>
          <p:nvPr/>
        </p:nvSpPr>
        <p:spPr>
          <a:xfrm>
            <a:off x="3605530" y="4057015"/>
            <a:ext cx="1933575" cy="368300"/>
          </a:xfrm>
          <a:prstGeom prst="rect">
            <a:avLst/>
          </a:prstGeom>
          <a:noFill/>
        </p:spPr>
        <p:txBody>
          <a:bodyPr wrap="square" rtlCol="0">
            <a:spAutoFit/>
          </a:bodyPr>
          <a:p>
            <a:r>
              <a:rPr lang="zh-CN" altLang="en-US"/>
              <a:t>刻蚀后</a:t>
            </a:r>
            <a:endParaRPr lang="zh-CN" altLang="en-US"/>
          </a:p>
        </p:txBody>
      </p:sp>
      <p:sp>
        <p:nvSpPr>
          <p:cNvPr id="26" name="文本框 25"/>
          <p:cNvSpPr txBox="1"/>
          <p:nvPr/>
        </p:nvSpPr>
        <p:spPr>
          <a:xfrm>
            <a:off x="6717665" y="4040505"/>
            <a:ext cx="1933575" cy="368300"/>
          </a:xfrm>
          <a:prstGeom prst="rect">
            <a:avLst/>
          </a:prstGeom>
          <a:noFill/>
        </p:spPr>
        <p:txBody>
          <a:bodyPr wrap="square" rtlCol="0">
            <a:spAutoFit/>
          </a:bodyPr>
          <a:p>
            <a:r>
              <a:rPr lang="zh-CN" altLang="en-US"/>
              <a:t>去胶后</a:t>
            </a:r>
            <a:endParaRPr lang="zh-CN" altLang="en-US"/>
          </a:p>
        </p:txBody>
      </p:sp>
      <p:sp>
        <p:nvSpPr>
          <p:cNvPr id="27" name="文本框 26"/>
          <p:cNvSpPr txBox="1"/>
          <p:nvPr/>
        </p:nvSpPr>
        <p:spPr>
          <a:xfrm>
            <a:off x="2740660" y="5260975"/>
            <a:ext cx="5252085" cy="829945"/>
          </a:xfrm>
          <a:prstGeom prst="rect">
            <a:avLst/>
          </a:prstGeom>
          <a:noFill/>
        </p:spPr>
        <p:txBody>
          <a:bodyPr wrap="square" rtlCol="0">
            <a:spAutoFit/>
          </a:bodyPr>
          <a:p>
            <a:r>
              <a:rPr lang="zh-CN" altLang="en-US" sz="2400" dirty="0">
                <a:latin typeface="Times New Roman" panose="02020603050405020304" pitchFamily="18" charset="0"/>
                <a:sym typeface="+mn-ea"/>
              </a:rPr>
              <a:t>选择比：</a:t>
            </a:r>
            <a:r>
              <a:rPr lang="en-US" altLang="zh-CN" sz="2400" dirty="0">
                <a:latin typeface="Times New Roman" panose="02020603050405020304" pitchFamily="18" charset="0"/>
                <a:sym typeface="+mn-ea"/>
              </a:rPr>
              <a:t>Rs=hs/hr=h2/</a:t>
            </a:r>
            <a:r>
              <a:rPr lang="zh-CN" altLang="en-US" sz="2400" dirty="0">
                <a:latin typeface="Times New Roman" panose="02020603050405020304" pitchFamily="18" charset="0"/>
                <a:sym typeface="+mn-ea"/>
              </a:rPr>
              <a:t>（</a:t>
            </a:r>
            <a:r>
              <a:rPr lang="en-US" altLang="zh-CN" sz="2400" dirty="0">
                <a:latin typeface="Times New Roman" panose="02020603050405020304" pitchFamily="18" charset="0"/>
                <a:sym typeface="+mn-ea"/>
              </a:rPr>
              <a:t>h0-h1+h2</a:t>
            </a:r>
            <a:r>
              <a:rPr lang="zh-CN" altLang="en-US" sz="2400" dirty="0">
                <a:latin typeface="Times New Roman" panose="02020603050405020304" pitchFamily="18" charset="0"/>
                <a:sym typeface="+mn-ea"/>
              </a:rPr>
              <a:t>）</a:t>
            </a:r>
            <a:endParaRPr lang="zh-CN" altLang="en-US" sz="2400" dirty="0">
              <a:latin typeface="Times New Roman" panose="02020603050405020304" pitchFamily="18" charset="0"/>
              <a:sym typeface="+mn-ea"/>
            </a:endParaRPr>
          </a:p>
          <a:p>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p:cNvPicPr>
            <a:picLocks noChangeAspect="1"/>
          </p:cNvPicPr>
          <p:nvPr/>
        </p:nvPicPr>
        <p:blipFill>
          <a:blip r:embed="rId1"/>
          <a:stretch>
            <a:fillRect/>
          </a:stretch>
        </p:blipFill>
        <p:spPr>
          <a:xfrm>
            <a:off x="714375" y="214313"/>
            <a:ext cx="7786688" cy="6438900"/>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5" descr="DSC00619"/>
          <p:cNvPicPr>
            <a:picLocks noChangeAspect="1"/>
          </p:cNvPicPr>
          <p:nvPr/>
        </p:nvPicPr>
        <p:blipFill>
          <a:blip r:embed="rId1"/>
          <a:stretch>
            <a:fillRect/>
          </a:stretch>
        </p:blipFill>
        <p:spPr>
          <a:xfrm>
            <a:off x="250825" y="1196975"/>
            <a:ext cx="3568700" cy="4757738"/>
          </a:xfrm>
          <a:prstGeom prst="rect">
            <a:avLst/>
          </a:prstGeom>
          <a:noFill/>
          <a:ln w="9525">
            <a:noFill/>
          </a:ln>
        </p:spPr>
      </p:pic>
      <p:sp>
        <p:nvSpPr>
          <p:cNvPr id="26627" name="AutoShape 2" descr="http://imgt2.bdstatic.com/it/u=276275577,3457820393&amp;fm=21&amp;gp=0.jpg"/>
          <p:cNvSpPr>
            <a:spLocks noChangeAspect="1"/>
          </p:cNvSpPr>
          <p:nvPr/>
        </p:nvSpPr>
        <p:spPr>
          <a:xfrm>
            <a:off x="0" y="-182562"/>
            <a:ext cx="304800" cy="304800"/>
          </a:xfrm>
          <a:prstGeom prst="rect">
            <a:avLst/>
          </a:prstGeom>
          <a:noFill/>
          <a:ln w="9525">
            <a:noFill/>
          </a:ln>
        </p:spPr>
        <p:txBody>
          <a:bodyPr/>
          <a:lstStyle/>
          <a:p>
            <a:endParaRPr lang="zh-CN" altLang="en-US" dirty="0">
              <a:latin typeface="Times New Roman" panose="02020603050405020304" pitchFamily="18" charset="0"/>
            </a:endParaRPr>
          </a:p>
        </p:txBody>
      </p:sp>
      <p:pic>
        <p:nvPicPr>
          <p:cNvPr id="26628" name="图片 3" descr="u=276275577,3457820393&amp;fm=23&amp;gp=0.jpg"/>
          <p:cNvPicPr>
            <a:picLocks noChangeAspect="1"/>
          </p:cNvPicPr>
          <p:nvPr/>
        </p:nvPicPr>
        <p:blipFill>
          <a:blip r:embed="rId2"/>
          <a:stretch>
            <a:fillRect/>
          </a:stretch>
        </p:blipFill>
        <p:spPr>
          <a:xfrm>
            <a:off x="3822700" y="1125538"/>
            <a:ext cx="5321300" cy="4459287"/>
          </a:xfrm>
          <a:prstGeom prst="rect">
            <a:avLst/>
          </a:prstGeom>
          <a:noFill/>
          <a:ln w="9525">
            <a:noFill/>
          </a:ln>
        </p:spPr>
      </p:pic>
      <p:sp>
        <p:nvSpPr>
          <p:cNvPr id="26629" name="TextBox 4"/>
          <p:cNvSpPr txBox="1"/>
          <p:nvPr/>
        </p:nvSpPr>
        <p:spPr>
          <a:xfrm>
            <a:off x="2195513" y="333375"/>
            <a:ext cx="4392612" cy="522288"/>
          </a:xfrm>
          <a:prstGeom prst="rect">
            <a:avLst/>
          </a:prstGeom>
          <a:noFill/>
          <a:ln w="9525">
            <a:noFill/>
          </a:ln>
        </p:spPr>
        <p:txBody>
          <a:bodyPr>
            <a:spAutoFit/>
          </a:bodyPr>
          <a:lstStyle/>
          <a:p>
            <a:r>
              <a:rPr lang="en-US" altLang="zh-CN" sz="2800" dirty="0">
                <a:latin typeface="Times New Roman" panose="02020603050405020304" pitchFamily="18" charset="0"/>
              </a:rPr>
              <a:t>ICP</a:t>
            </a:r>
            <a:r>
              <a:rPr lang="zh-CN" altLang="en-US" sz="2800" dirty="0">
                <a:latin typeface="Times New Roman" panose="02020603050405020304" pitchFamily="18" charset="0"/>
              </a:rPr>
              <a:t>刻蚀机</a:t>
            </a:r>
            <a:endParaRPr lang="zh-CN" altLang="en-US" sz="280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p:cNvPicPr>
          <p:nvPr/>
        </p:nvPicPr>
        <p:blipFill>
          <a:blip r:embed="rId1"/>
          <a:stretch>
            <a:fillRect/>
          </a:stretch>
        </p:blipFill>
        <p:spPr>
          <a:xfrm>
            <a:off x="428625" y="928688"/>
            <a:ext cx="7969250" cy="4429125"/>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
          <p:cNvSpPr txBox="1"/>
          <p:nvPr/>
        </p:nvSpPr>
        <p:spPr>
          <a:xfrm>
            <a:off x="1785938" y="428625"/>
            <a:ext cx="5857875" cy="583565"/>
          </a:xfrm>
          <a:prstGeom prst="rect">
            <a:avLst/>
          </a:prstGeom>
          <a:noFill/>
          <a:ln w="9525">
            <a:noFill/>
          </a:ln>
        </p:spPr>
        <p:txBody>
          <a:bodyPr>
            <a:spAutoFit/>
          </a:bodyPr>
          <a:lstStyle/>
          <a:p>
            <a:pPr algn="ctr"/>
            <a:r>
              <a:rPr lang="en-US" altLang="zh-CN" sz="3200" b="1" i="0" dirty="0">
                <a:solidFill>
                  <a:srgbClr val="FF0000"/>
                </a:solidFill>
                <a:latin typeface="Times New Roman" panose="02020603050405020304" pitchFamily="18" charset="0"/>
              </a:rPr>
              <a:t>§3.2.1.2</a:t>
            </a:r>
            <a:r>
              <a:rPr lang="zh-CN" altLang="en-US" sz="3200" b="1" i="0" dirty="0">
                <a:solidFill>
                  <a:srgbClr val="FF0000"/>
                </a:solidFill>
                <a:latin typeface="Times New Roman" panose="02020603050405020304" pitchFamily="18" charset="0"/>
              </a:rPr>
              <a:t>刻蚀</a:t>
            </a:r>
            <a:endParaRPr lang="zh-CN" altLang="en-US" sz="3200" b="1" i="0" dirty="0">
              <a:solidFill>
                <a:srgbClr val="FF0000"/>
              </a:solidFill>
              <a:latin typeface="Times New Roman" panose="02020603050405020304" pitchFamily="18" charset="0"/>
            </a:endParaRPr>
          </a:p>
        </p:txBody>
      </p:sp>
      <p:sp>
        <p:nvSpPr>
          <p:cNvPr id="28675" name="TextBox 2"/>
          <p:cNvSpPr txBox="1"/>
          <p:nvPr/>
        </p:nvSpPr>
        <p:spPr>
          <a:xfrm>
            <a:off x="714375" y="1071563"/>
            <a:ext cx="8001000" cy="1938337"/>
          </a:xfrm>
          <a:prstGeom prst="rect">
            <a:avLst/>
          </a:prstGeom>
          <a:noFill/>
          <a:ln w="9525">
            <a:noFill/>
          </a:ln>
        </p:spPr>
        <p:txBody>
          <a:bodyPr>
            <a:spAutoFit/>
          </a:bodyPr>
          <a:lstStyle/>
          <a:p>
            <a:r>
              <a:rPr lang="zh-CN" altLang="en-US" sz="2000" i="0" dirty="0">
                <a:latin typeface="Times New Roman" panose="02020603050405020304" pitchFamily="18" charset="0"/>
              </a:rPr>
              <a:t>刻蚀的各向异性</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各向异性程度为横向刻蚀和深度刻蚀的比。</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刻蚀的目的是为了得到较好的图形转移，各项异性刻蚀是基本要求。</a:t>
            </a:r>
            <a:endParaRPr lang="en-US" altLang="zh-CN" sz="2000" i="0" dirty="0">
              <a:latin typeface="Times New Roman" panose="02020603050405020304" pitchFamily="18" charset="0"/>
            </a:endParaRPr>
          </a:p>
          <a:p>
            <a:endParaRPr lang="en-US" altLang="zh-CN" sz="2000" i="0" dirty="0">
              <a:latin typeface="Times New Roman" panose="02020603050405020304" pitchFamily="18" charset="0"/>
            </a:endParaRPr>
          </a:p>
          <a:p>
            <a:endParaRPr lang="en-US" altLang="zh-CN" sz="2000" i="0" dirty="0">
              <a:latin typeface="Times New Roman" panose="02020603050405020304" pitchFamily="18" charset="0"/>
            </a:endParaRPr>
          </a:p>
          <a:p>
            <a:endParaRPr lang="zh-CN" altLang="en-US" sz="2000" i="0" dirty="0">
              <a:latin typeface="Times New Roman" panose="02020603050405020304" pitchFamily="18" charset="0"/>
            </a:endParaRPr>
          </a:p>
        </p:txBody>
      </p:sp>
      <p:pic>
        <p:nvPicPr>
          <p:cNvPr id="28676" name="Picture 4"/>
          <p:cNvPicPr>
            <a:picLocks noChangeAspect="1"/>
          </p:cNvPicPr>
          <p:nvPr/>
        </p:nvPicPr>
        <p:blipFill>
          <a:blip r:embed="rId1"/>
          <a:stretch>
            <a:fillRect/>
          </a:stretch>
        </p:blipFill>
        <p:spPr>
          <a:xfrm>
            <a:off x="1500188" y="2286000"/>
            <a:ext cx="6188075" cy="4262438"/>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1"/>
          <p:cNvSpPr/>
          <p:nvPr/>
        </p:nvSpPr>
        <p:spPr>
          <a:xfrm>
            <a:off x="571500" y="428625"/>
            <a:ext cx="7929563" cy="2553335"/>
          </a:xfrm>
          <a:prstGeom prst="rect">
            <a:avLst/>
          </a:prstGeom>
          <a:noFill/>
          <a:ln w="9525">
            <a:noFill/>
          </a:ln>
        </p:spPr>
        <p:txBody>
          <a:bodyPr>
            <a:spAutoFit/>
          </a:bodyPr>
          <a:lstStyle/>
          <a:p>
            <a:r>
              <a:rPr lang="zh-CN" altLang="en-US" sz="2000" i="0" dirty="0">
                <a:latin typeface="Times New Roman" panose="02020603050405020304" pitchFamily="18" charset="0"/>
              </a:rPr>
              <a:t>刻蚀条件对各向异性的影响</a:t>
            </a:r>
            <a:endParaRPr lang="en-US" altLang="zh-CN" sz="2000" i="0" dirty="0">
              <a:latin typeface="Times New Roman" panose="02020603050405020304" pitchFamily="18" charset="0"/>
            </a:endParaRPr>
          </a:p>
          <a:p>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掩膜形状</a:t>
            </a:r>
            <a:r>
              <a:rPr lang="en-US" altLang="zh-CN" sz="2000" i="0" dirty="0">
                <a:latin typeface="Times New Roman" panose="02020603050405020304" pitchFamily="18" charset="0"/>
              </a:rPr>
              <a:t>:</a:t>
            </a:r>
            <a:r>
              <a:rPr lang="zh-CN" altLang="en-US" sz="2000" i="0" dirty="0">
                <a:latin typeface="Times New Roman" panose="02020603050405020304" pitchFamily="18" charset="0"/>
              </a:rPr>
              <a:t>光刻胶的曝光，显影时间，烘烤的温度与时间。</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化学结构：光刻胶的种类，选择比</a:t>
            </a:r>
            <a:r>
              <a:rPr lang="en-US" altLang="zh-CN" sz="2000" i="0" dirty="0">
                <a:latin typeface="Times New Roman" panose="02020603050405020304" pitchFamily="18" charset="0"/>
              </a:rPr>
              <a:t>/</a:t>
            </a:r>
            <a:r>
              <a:rPr lang="zh-CN" altLang="en-US" sz="2000" i="0" dirty="0">
                <a:latin typeface="Times New Roman" panose="02020603050405020304" pitchFamily="18" charset="0"/>
              </a:rPr>
              <a:t>抗蚀性，对温度的反应。</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反应气体：</a:t>
            </a:r>
            <a:r>
              <a:rPr lang="en-US" altLang="zh-CN" sz="2000" i="0" dirty="0">
                <a:latin typeface="Times New Roman" panose="02020603050405020304" pitchFamily="18" charset="0"/>
              </a:rPr>
              <a:t>BCl3/Cl2</a:t>
            </a:r>
            <a:r>
              <a:rPr lang="zh-CN" altLang="en-US" sz="2000" i="0" dirty="0">
                <a:latin typeface="Times New Roman" panose="02020603050405020304" pitchFamily="18" charset="0"/>
              </a:rPr>
              <a:t>，</a:t>
            </a:r>
            <a:r>
              <a:rPr lang="en-US" altLang="zh-CN" sz="2000" i="0" dirty="0">
                <a:latin typeface="Times New Roman" panose="02020603050405020304" pitchFamily="18" charset="0"/>
              </a:rPr>
              <a:t>Cl2/Ar</a:t>
            </a:r>
            <a:r>
              <a:rPr lang="zh-CN" altLang="en-US" sz="2000" i="0" dirty="0">
                <a:latin typeface="Times New Roman" panose="02020603050405020304" pitchFamily="18" charset="0"/>
              </a:rPr>
              <a:t>等</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刻蚀条件：</a:t>
            </a:r>
            <a:r>
              <a:rPr lang="en-US" altLang="zh-CN" sz="2000" i="0" dirty="0">
                <a:latin typeface="Times New Roman" panose="02020603050405020304" pitchFamily="18" charset="0"/>
              </a:rPr>
              <a:t>ICP power</a:t>
            </a:r>
            <a:r>
              <a:rPr lang="zh-CN" altLang="en-US" sz="2000" i="0" dirty="0">
                <a:latin typeface="Times New Roman" panose="02020603050405020304" pitchFamily="18" charset="0"/>
              </a:rPr>
              <a:t>， </a:t>
            </a:r>
            <a:r>
              <a:rPr lang="en-US" altLang="zh-CN" sz="2000" i="0" dirty="0">
                <a:latin typeface="Times New Roman" panose="02020603050405020304" pitchFamily="18" charset="0"/>
              </a:rPr>
              <a:t>bias power</a:t>
            </a:r>
            <a:r>
              <a:rPr lang="zh-CN" altLang="en-US" sz="2000" i="0" dirty="0">
                <a:latin typeface="Times New Roman" panose="02020603050405020304" pitchFamily="18" charset="0"/>
              </a:rPr>
              <a:t>，反应室压力，</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侧面钝化：</a:t>
            </a:r>
            <a:r>
              <a:rPr lang="en-US" altLang="zh-CN" sz="2000" i="0" dirty="0">
                <a:latin typeface="Times New Roman" panose="02020603050405020304" pitchFamily="18" charset="0"/>
              </a:rPr>
              <a:t>bosch</a:t>
            </a:r>
            <a:r>
              <a:rPr lang="zh-CN" altLang="en-US" sz="2000" i="0" dirty="0">
                <a:latin typeface="Times New Roman" panose="02020603050405020304" pitchFamily="18" charset="0"/>
              </a:rPr>
              <a:t>工艺即在侧壁沉积抗刻蚀层，</a:t>
            </a:r>
            <a:endParaRPr lang="en-US" altLang="zh-CN" sz="2000" i="0" dirty="0">
              <a:latin typeface="Times New Roman" panose="02020603050405020304" pitchFamily="18" charset="0"/>
            </a:endParaRPr>
          </a:p>
          <a:p>
            <a:endParaRPr lang="en-US" altLang="zh-CN" sz="2000" i="0" dirty="0">
              <a:latin typeface="Times New Roman" panose="02020603050405020304" pitchFamily="18" charset="0"/>
            </a:endParaRPr>
          </a:p>
        </p:txBody>
      </p:sp>
      <p:sp>
        <p:nvSpPr>
          <p:cNvPr id="29699" name="矩形 2"/>
          <p:cNvSpPr/>
          <p:nvPr/>
        </p:nvSpPr>
        <p:spPr>
          <a:xfrm>
            <a:off x="1785938" y="4572000"/>
            <a:ext cx="5572125" cy="1071563"/>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9700" name="矩形 3"/>
          <p:cNvSpPr/>
          <p:nvPr/>
        </p:nvSpPr>
        <p:spPr>
          <a:xfrm>
            <a:off x="2643188" y="3429000"/>
            <a:ext cx="857250" cy="1143000"/>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9701" name="矩形 4"/>
          <p:cNvSpPr/>
          <p:nvPr/>
        </p:nvSpPr>
        <p:spPr>
          <a:xfrm>
            <a:off x="2643188" y="3286125"/>
            <a:ext cx="857250" cy="1428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9702" name="矩形 5"/>
          <p:cNvSpPr/>
          <p:nvPr/>
        </p:nvSpPr>
        <p:spPr>
          <a:xfrm>
            <a:off x="4071938" y="3429000"/>
            <a:ext cx="857250" cy="1143000"/>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9703" name="矩形 6"/>
          <p:cNvSpPr/>
          <p:nvPr/>
        </p:nvSpPr>
        <p:spPr>
          <a:xfrm>
            <a:off x="4071938" y="3286125"/>
            <a:ext cx="857250" cy="1428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9704" name="矩形 7"/>
          <p:cNvSpPr/>
          <p:nvPr/>
        </p:nvSpPr>
        <p:spPr>
          <a:xfrm>
            <a:off x="5572125" y="3429000"/>
            <a:ext cx="857250" cy="1143000"/>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9705" name="矩形 8"/>
          <p:cNvSpPr/>
          <p:nvPr/>
        </p:nvSpPr>
        <p:spPr>
          <a:xfrm>
            <a:off x="5572125" y="3286125"/>
            <a:ext cx="857250" cy="14287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1"/>
          <p:cNvSpPr/>
          <p:nvPr/>
        </p:nvSpPr>
        <p:spPr>
          <a:xfrm>
            <a:off x="3429000" y="357188"/>
            <a:ext cx="1857375" cy="461962"/>
          </a:xfrm>
          <a:prstGeom prst="rect">
            <a:avLst/>
          </a:prstGeom>
          <a:noFill/>
          <a:ln w="9525">
            <a:noFill/>
          </a:ln>
        </p:spPr>
        <p:txBody>
          <a:bodyPr>
            <a:spAutoFit/>
          </a:bodyPr>
          <a:lstStyle/>
          <a:p>
            <a:r>
              <a:rPr lang="zh-CN" altLang="en-US" i="0" dirty="0">
                <a:latin typeface="Times New Roman" panose="02020603050405020304" pitchFamily="18" charset="0"/>
              </a:rPr>
              <a:t>深刻蚀工艺</a:t>
            </a:r>
            <a:endParaRPr lang="en-US" altLang="zh-CN" i="0" dirty="0">
              <a:latin typeface="Times New Roman" panose="02020603050405020304" pitchFamily="18" charset="0"/>
            </a:endParaRPr>
          </a:p>
        </p:txBody>
      </p:sp>
      <p:pic>
        <p:nvPicPr>
          <p:cNvPr id="30723" name="Picture 2"/>
          <p:cNvPicPr>
            <a:picLocks noChangeAspect="1"/>
          </p:cNvPicPr>
          <p:nvPr/>
        </p:nvPicPr>
        <p:blipFill>
          <a:blip r:embed="rId1"/>
          <a:stretch>
            <a:fillRect/>
          </a:stretch>
        </p:blipFill>
        <p:spPr>
          <a:xfrm>
            <a:off x="428625" y="928688"/>
            <a:ext cx="4357688" cy="5829300"/>
          </a:xfrm>
          <a:prstGeom prst="rect">
            <a:avLst/>
          </a:prstGeom>
          <a:noFill/>
          <a:ln w="9525">
            <a:noFill/>
          </a:ln>
        </p:spPr>
      </p:pic>
      <p:sp>
        <p:nvSpPr>
          <p:cNvPr id="30724" name="TextBox 3"/>
          <p:cNvSpPr txBox="1"/>
          <p:nvPr/>
        </p:nvSpPr>
        <p:spPr>
          <a:xfrm>
            <a:off x="4929188" y="2000250"/>
            <a:ext cx="3929062" cy="2862263"/>
          </a:xfrm>
          <a:prstGeom prst="rect">
            <a:avLst/>
          </a:prstGeom>
          <a:noFill/>
          <a:ln w="9525">
            <a:noFill/>
          </a:ln>
        </p:spPr>
        <p:txBody>
          <a:bodyPr>
            <a:spAutoFit/>
          </a:bodyPr>
          <a:lstStyle/>
          <a:p>
            <a:r>
              <a:rPr lang="zh-CN" altLang="en-US" sz="2000" i="0" dirty="0">
                <a:latin typeface="Times New Roman" panose="02020603050405020304" pitchFamily="18" charset="0"/>
              </a:rPr>
              <a:t>深刻蚀的第一个要求是需要较高的刻蚀速率。另一个要求是需要极好的各向异性，即刻蚀边壁陡直。</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要保持陡直，有以下措施：</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一是交替变换刻蚀气体；</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低温刻蚀会在侧壁形成保护膜；</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在工艺气体中加入某些抗刻蚀气体，在侧面形成保护膜。</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29699" name="TextBox 1"/>
          <p:cNvSpPr txBox="1">
            <a:spLocks noChangeArrowheads="1"/>
          </p:cNvSpPr>
          <p:nvPr/>
        </p:nvSpPr>
        <p:spPr bwMode="auto">
          <a:xfrm>
            <a:off x="720725" y="199390"/>
            <a:ext cx="7403465" cy="583565"/>
          </a:xfrm>
          <a:prstGeom prst="rect">
            <a:avLst/>
          </a:prstGeom>
          <a:solidFill>
            <a:schemeClr val="bg1"/>
          </a:solidFill>
          <a:ln w="9525">
            <a:noFill/>
            <a:miter lim="800000"/>
          </a:ln>
        </p:spPr>
        <p:txBody>
          <a:bodyPr wrap="square">
            <a:spAutoFit/>
          </a:bodyPr>
          <a:lstStyle/>
          <a:p>
            <a:r>
              <a:rPr lang="en-US" altLang="zh-CN" sz="3200" b="1" i="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§3.2.1 </a:t>
            </a:r>
            <a:r>
              <a:rPr lang="zh-CN" altLang="en-US" sz="3200" b="1" i="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氮化物</a:t>
            </a:r>
            <a:r>
              <a:rPr lang="en-US" altLang="zh-CN" sz="32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LED芯片</a:t>
            </a:r>
            <a:r>
              <a:rPr lang="zh-CN" altLang="en-US" sz="32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制备基本工艺</a:t>
            </a:r>
            <a:endParaRPr lang="zh-CN" altLang="en-US" sz="3200" b="1" i="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3555" name="TextBox 2"/>
          <p:cNvSpPr txBox="1"/>
          <p:nvPr/>
        </p:nvSpPr>
        <p:spPr>
          <a:xfrm>
            <a:off x="2233930" y="1519555"/>
            <a:ext cx="3854450" cy="3046095"/>
          </a:xfrm>
          <a:prstGeom prst="rect">
            <a:avLst/>
          </a:prstGeom>
          <a:noFill/>
          <a:ln w="9525">
            <a:noFill/>
          </a:ln>
        </p:spPr>
        <p:txBody>
          <a:bodyPr wrap="square">
            <a:spAutoFit/>
          </a:bodyPr>
          <a:lstStyle/>
          <a:p>
            <a:pPr algn="l">
              <a:buClrTx/>
              <a:buSzTx/>
              <a:buFontTx/>
            </a:pPr>
            <a:r>
              <a:rPr lang="zh-CN" altLang="en-US" sz="2400" i="0" dirty="0">
                <a:solidFill>
                  <a:srgbClr val="FF0000"/>
                </a:solidFill>
                <a:latin typeface="Times New Roman" panose="02020603050405020304" pitchFamily="18" charset="0"/>
              </a:rPr>
              <a:t>光刻</a:t>
            </a:r>
            <a:endParaRPr lang="zh-CN" altLang="en-US" sz="2400" i="0" dirty="0">
              <a:solidFill>
                <a:srgbClr val="FF0000"/>
              </a:solidFill>
              <a:latin typeface="Times New Roman" panose="02020603050405020304" pitchFamily="18" charset="0"/>
            </a:endParaRPr>
          </a:p>
          <a:p>
            <a:pPr algn="l">
              <a:buClrTx/>
              <a:buSzTx/>
              <a:buFontTx/>
            </a:pPr>
            <a:r>
              <a:rPr lang="zh-CN" altLang="en-US" sz="2400" i="0" dirty="0">
                <a:solidFill>
                  <a:srgbClr val="FF0000"/>
                </a:solidFill>
                <a:latin typeface="Times New Roman" panose="02020603050405020304" pitchFamily="18" charset="0"/>
              </a:rPr>
              <a:t>刻蚀</a:t>
            </a:r>
            <a:endParaRPr lang="zh-CN" altLang="en-US" sz="2400" i="0" dirty="0">
              <a:solidFill>
                <a:srgbClr val="FF0000"/>
              </a:solidFill>
              <a:latin typeface="Times New Roman" panose="02020603050405020304" pitchFamily="18" charset="0"/>
            </a:endParaRPr>
          </a:p>
          <a:p>
            <a:r>
              <a:rPr lang="zh-CN" altLang="en-US" sz="2400" i="0" dirty="0">
                <a:solidFill>
                  <a:srgbClr val="FF0000"/>
                </a:solidFill>
                <a:latin typeface="Times New Roman" panose="02020603050405020304" pitchFamily="18" charset="0"/>
              </a:rPr>
              <a:t>镀膜</a:t>
            </a:r>
            <a:endParaRPr lang="en-US" altLang="zh-CN" sz="2400" i="0" dirty="0">
              <a:solidFill>
                <a:srgbClr val="FF0000"/>
              </a:solidFill>
              <a:latin typeface="Times New Roman" panose="02020603050405020304" pitchFamily="18" charset="0"/>
            </a:endParaRPr>
          </a:p>
          <a:p>
            <a:r>
              <a:rPr lang="zh-CN" altLang="en-US" sz="2400" i="0" dirty="0">
                <a:latin typeface="Times New Roman" panose="02020603050405020304" pitchFamily="18" charset="0"/>
              </a:rPr>
              <a:t>合金化</a:t>
            </a:r>
            <a:endParaRPr lang="en-US" altLang="zh-CN" sz="2400" i="0" dirty="0">
              <a:latin typeface="Times New Roman" panose="02020603050405020304" pitchFamily="18" charset="0"/>
            </a:endParaRPr>
          </a:p>
          <a:p>
            <a:r>
              <a:rPr lang="zh-CN" altLang="en-US" sz="2400" i="0" dirty="0">
                <a:latin typeface="Times New Roman" panose="02020603050405020304" pitchFamily="18" charset="0"/>
              </a:rPr>
              <a:t>磨抛</a:t>
            </a:r>
            <a:endParaRPr lang="en-US" altLang="zh-CN" sz="2400" i="0" dirty="0">
              <a:latin typeface="Times New Roman" panose="02020603050405020304" pitchFamily="18" charset="0"/>
            </a:endParaRPr>
          </a:p>
          <a:p>
            <a:r>
              <a:rPr lang="zh-CN" altLang="en-US" sz="2400" i="0" dirty="0">
                <a:latin typeface="Times New Roman" panose="02020603050405020304" pitchFamily="18" charset="0"/>
              </a:rPr>
              <a:t>划裂</a:t>
            </a:r>
            <a:endParaRPr lang="en-US" altLang="zh-CN" sz="2400" i="0" dirty="0">
              <a:latin typeface="Times New Roman" panose="02020603050405020304" pitchFamily="18" charset="0"/>
            </a:endParaRPr>
          </a:p>
          <a:p>
            <a:r>
              <a:rPr lang="zh-CN" altLang="en-US" sz="2400" i="0" dirty="0">
                <a:latin typeface="Times New Roman" panose="02020603050405020304" pitchFamily="18" charset="0"/>
              </a:rPr>
              <a:t>测试分拣</a:t>
            </a:r>
            <a:endParaRPr lang="zh-CN" altLang="en-US" sz="2400" i="0" dirty="0">
              <a:latin typeface="Times New Roman" panose="02020603050405020304" pitchFamily="18" charset="0"/>
            </a:endParaRPr>
          </a:p>
          <a:p>
            <a:pPr algn="l">
              <a:buClrTx/>
              <a:buSzTx/>
              <a:buNone/>
            </a:pPr>
            <a:r>
              <a:rPr lang="zh-CN" altLang="en-US" sz="2400" i="0" dirty="0">
                <a:solidFill>
                  <a:srgbClr val="FF0000"/>
                </a:solidFill>
                <a:sym typeface="+mn-ea"/>
              </a:rPr>
              <a:t>纳米压印</a:t>
            </a:r>
            <a:endParaRPr lang="zh-CN" altLang="en-US" sz="2400" i="0" dirty="0">
              <a:solidFill>
                <a:srgbClr val="FF0000"/>
              </a:solidFill>
              <a:latin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1"/>
          <a:stretch>
            <a:fillRect/>
          </a:stretch>
        </p:blipFill>
        <p:spPr>
          <a:xfrm>
            <a:off x="1143000" y="428625"/>
            <a:ext cx="6626225" cy="5429250"/>
          </a:xfrm>
          <a:prstGeom prst="rect">
            <a:avLst/>
          </a:prstGeom>
          <a:noFill/>
          <a:ln w="9525">
            <a:noFill/>
          </a:ln>
        </p:spPr>
      </p:pic>
      <p:sp>
        <p:nvSpPr>
          <p:cNvPr id="31747" name="TextBox 2"/>
          <p:cNvSpPr txBox="1"/>
          <p:nvPr/>
        </p:nvSpPr>
        <p:spPr>
          <a:xfrm>
            <a:off x="642938" y="6143625"/>
            <a:ext cx="7858125" cy="461963"/>
          </a:xfrm>
          <a:prstGeom prst="rect">
            <a:avLst/>
          </a:prstGeom>
          <a:solidFill>
            <a:schemeClr val="bg1"/>
          </a:solidFill>
          <a:ln w="9525">
            <a:noFill/>
          </a:ln>
        </p:spPr>
        <p:txBody>
          <a:bodyPr>
            <a:spAutoFit/>
          </a:bodyPr>
          <a:lstStyle/>
          <a:p>
            <a:r>
              <a:rPr lang="zh-CN" altLang="en-US" i="0" dirty="0">
                <a:latin typeface="Times New Roman" panose="02020603050405020304" pitchFamily="18" charset="0"/>
              </a:rPr>
              <a:t>通过缩短刻蚀和钝化周期可以减弱侧壁波纹效应</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p:cNvPicPr>
          <p:nvPr/>
        </p:nvPicPr>
        <p:blipFill>
          <a:blip r:embed="rId1"/>
          <a:stretch>
            <a:fillRect/>
          </a:stretch>
        </p:blipFill>
        <p:spPr>
          <a:xfrm>
            <a:off x="1500188" y="1214438"/>
            <a:ext cx="6286500" cy="5259387"/>
          </a:xfrm>
          <a:prstGeom prst="rect">
            <a:avLst/>
          </a:prstGeom>
          <a:noFill/>
          <a:ln w="9525">
            <a:noFill/>
          </a:ln>
        </p:spPr>
      </p:pic>
      <p:sp>
        <p:nvSpPr>
          <p:cNvPr id="32771" name="TextBox 2"/>
          <p:cNvSpPr txBox="1"/>
          <p:nvPr/>
        </p:nvSpPr>
        <p:spPr>
          <a:xfrm>
            <a:off x="1285875" y="500063"/>
            <a:ext cx="7072313" cy="461962"/>
          </a:xfrm>
          <a:prstGeom prst="rect">
            <a:avLst/>
          </a:prstGeom>
          <a:noFill/>
          <a:ln w="9525">
            <a:noFill/>
          </a:ln>
        </p:spPr>
        <p:txBody>
          <a:bodyPr>
            <a:spAutoFit/>
          </a:bodyPr>
          <a:lstStyle/>
          <a:p>
            <a:r>
              <a:rPr lang="en-US" altLang="zh-CN" i="0" dirty="0">
                <a:latin typeface="Times New Roman" panose="02020603050405020304" pitchFamily="18" charset="0"/>
              </a:rPr>
              <a:t>GaN</a:t>
            </a:r>
            <a:r>
              <a:rPr lang="zh-CN" altLang="en-US" i="0" dirty="0">
                <a:latin typeface="Times New Roman" panose="02020603050405020304" pitchFamily="18" charset="0"/>
              </a:rPr>
              <a:t>刻蚀速率对</a:t>
            </a:r>
            <a:r>
              <a:rPr lang="en-US" altLang="zh-CN" i="0" dirty="0">
                <a:latin typeface="Times New Roman" panose="02020603050405020304" pitchFamily="18" charset="0"/>
              </a:rPr>
              <a:t>Cl</a:t>
            </a:r>
            <a:r>
              <a:rPr lang="en-US" altLang="zh-CN" i="0" baseline="-25000" dirty="0">
                <a:latin typeface="Times New Roman" panose="02020603050405020304" pitchFamily="18" charset="0"/>
              </a:rPr>
              <a:t>2</a:t>
            </a:r>
            <a:r>
              <a:rPr lang="en-US" altLang="zh-CN" i="0" dirty="0">
                <a:latin typeface="Times New Roman" panose="02020603050405020304" pitchFamily="18" charset="0"/>
              </a:rPr>
              <a:t>/BCl</a:t>
            </a:r>
            <a:r>
              <a:rPr lang="en-US" altLang="zh-CN" i="0" baseline="-25000" dirty="0">
                <a:latin typeface="Times New Roman" panose="02020603050405020304" pitchFamily="18" charset="0"/>
              </a:rPr>
              <a:t>3</a:t>
            </a:r>
            <a:r>
              <a:rPr lang="zh-CN" altLang="en-US" i="0" dirty="0">
                <a:latin typeface="Times New Roman" panose="02020603050405020304" pitchFamily="18" charset="0"/>
              </a:rPr>
              <a:t>含量的依赖关系</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p:cNvPicPr>
          <p:nvPr/>
        </p:nvPicPr>
        <p:blipFill>
          <a:blip r:embed="rId1"/>
          <a:stretch>
            <a:fillRect/>
          </a:stretch>
        </p:blipFill>
        <p:spPr>
          <a:xfrm>
            <a:off x="1857375" y="1143000"/>
            <a:ext cx="5935663" cy="4633913"/>
          </a:xfrm>
          <a:prstGeom prst="rect">
            <a:avLst/>
          </a:prstGeom>
          <a:noFill/>
          <a:ln w="9525">
            <a:noFill/>
          </a:ln>
        </p:spPr>
      </p:pic>
      <p:sp>
        <p:nvSpPr>
          <p:cNvPr id="33795" name="TextBox 3"/>
          <p:cNvSpPr txBox="1"/>
          <p:nvPr/>
        </p:nvSpPr>
        <p:spPr>
          <a:xfrm>
            <a:off x="1285875" y="500063"/>
            <a:ext cx="7072313" cy="461962"/>
          </a:xfrm>
          <a:prstGeom prst="rect">
            <a:avLst/>
          </a:prstGeom>
          <a:noFill/>
          <a:ln w="9525">
            <a:noFill/>
          </a:ln>
        </p:spPr>
        <p:txBody>
          <a:bodyPr>
            <a:spAutoFit/>
          </a:bodyPr>
          <a:lstStyle/>
          <a:p>
            <a:r>
              <a:rPr lang="zh-CN" altLang="en-US" i="0" dirty="0">
                <a:latin typeface="Times New Roman" panose="02020603050405020304" pitchFamily="18" charset="0"/>
              </a:rPr>
              <a:t>不同半导体刻蚀速率对</a:t>
            </a:r>
            <a:r>
              <a:rPr lang="en-US" altLang="zh-CN" i="0" dirty="0">
                <a:latin typeface="Times New Roman" panose="02020603050405020304" pitchFamily="18" charset="0"/>
              </a:rPr>
              <a:t>Cl</a:t>
            </a:r>
            <a:r>
              <a:rPr lang="en-US" altLang="zh-CN" i="0" baseline="-25000" dirty="0">
                <a:latin typeface="Times New Roman" panose="02020603050405020304" pitchFamily="18" charset="0"/>
              </a:rPr>
              <a:t>2</a:t>
            </a:r>
            <a:r>
              <a:rPr lang="zh-CN" altLang="en-US" i="0" dirty="0">
                <a:latin typeface="Times New Roman" panose="02020603050405020304" pitchFamily="18" charset="0"/>
              </a:rPr>
              <a:t>含量的依赖关系</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p:cNvPicPr>
          <p:nvPr/>
        </p:nvPicPr>
        <p:blipFill>
          <a:blip r:embed="rId1"/>
          <a:stretch>
            <a:fillRect/>
          </a:stretch>
        </p:blipFill>
        <p:spPr>
          <a:xfrm>
            <a:off x="1595438" y="1409700"/>
            <a:ext cx="6310312" cy="4972050"/>
          </a:xfrm>
          <a:prstGeom prst="rect">
            <a:avLst/>
          </a:prstGeom>
          <a:noFill/>
          <a:ln w="9525">
            <a:noFill/>
          </a:ln>
        </p:spPr>
      </p:pic>
      <p:sp>
        <p:nvSpPr>
          <p:cNvPr id="34819" name="TextBox 2"/>
          <p:cNvSpPr txBox="1"/>
          <p:nvPr/>
        </p:nvSpPr>
        <p:spPr>
          <a:xfrm>
            <a:off x="1285875" y="571500"/>
            <a:ext cx="6929438" cy="461963"/>
          </a:xfrm>
          <a:prstGeom prst="rect">
            <a:avLst/>
          </a:prstGeom>
          <a:noFill/>
          <a:ln w="9525">
            <a:noFill/>
          </a:ln>
        </p:spPr>
        <p:txBody>
          <a:bodyPr>
            <a:spAutoFit/>
          </a:bodyPr>
          <a:lstStyle/>
          <a:p>
            <a:r>
              <a:rPr lang="zh-CN" altLang="en-US" i="0" dirty="0">
                <a:latin typeface="Times New Roman" panose="02020603050405020304" pitchFamily="18" charset="0"/>
              </a:rPr>
              <a:t>刻蚀速率与射频功率的依赖关系</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p:cNvPicPr>
          <p:nvPr/>
        </p:nvPicPr>
        <p:blipFill>
          <a:blip r:embed="rId1"/>
          <a:stretch>
            <a:fillRect/>
          </a:stretch>
        </p:blipFill>
        <p:spPr>
          <a:xfrm>
            <a:off x="1692275" y="1055688"/>
            <a:ext cx="5645150" cy="5802312"/>
          </a:xfrm>
          <a:prstGeom prst="rect">
            <a:avLst/>
          </a:prstGeom>
          <a:noFill/>
          <a:ln w="9525">
            <a:noFill/>
          </a:ln>
        </p:spPr>
      </p:pic>
      <p:sp>
        <p:nvSpPr>
          <p:cNvPr id="35843" name="TextBox 2"/>
          <p:cNvSpPr txBox="1"/>
          <p:nvPr/>
        </p:nvSpPr>
        <p:spPr>
          <a:xfrm>
            <a:off x="1214438" y="214313"/>
            <a:ext cx="6929437" cy="830262"/>
          </a:xfrm>
          <a:prstGeom prst="rect">
            <a:avLst/>
          </a:prstGeom>
          <a:noFill/>
          <a:ln w="9525">
            <a:noFill/>
          </a:ln>
        </p:spPr>
        <p:txBody>
          <a:bodyPr>
            <a:spAutoFit/>
          </a:bodyPr>
          <a:lstStyle/>
          <a:p>
            <a:r>
              <a:rPr lang="zh-CN" altLang="en-US" i="0" dirty="0">
                <a:latin typeface="Times New Roman" panose="02020603050405020304" pitchFamily="18" charset="0"/>
              </a:rPr>
              <a:t>不同材料刻蚀速率、选择比与阴极板射频（偏压）功率的依赖关系</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p:cNvPicPr>
          <p:nvPr/>
        </p:nvPicPr>
        <p:blipFill>
          <a:blip r:embed="rId1"/>
          <a:stretch>
            <a:fillRect/>
          </a:stretch>
        </p:blipFill>
        <p:spPr>
          <a:xfrm>
            <a:off x="1285875" y="723900"/>
            <a:ext cx="6858000" cy="5646738"/>
          </a:xfrm>
          <a:prstGeom prst="rect">
            <a:avLst/>
          </a:prstGeom>
          <a:noFill/>
          <a:ln w="9525">
            <a:noFill/>
          </a:ln>
        </p:spPr>
      </p:pic>
      <p:sp>
        <p:nvSpPr>
          <p:cNvPr id="36867" name="TextBox 3"/>
          <p:cNvSpPr txBox="1"/>
          <p:nvPr/>
        </p:nvSpPr>
        <p:spPr>
          <a:xfrm>
            <a:off x="1357313" y="285750"/>
            <a:ext cx="6929437" cy="461963"/>
          </a:xfrm>
          <a:prstGeom prst="rect">
            <a:avLst/>
          </a:prstGeom>
          <a:noFill/>
          <a:ln w="9525">
            <a:noFill/>
          </a:ln>
        </p:spPr>
        <p:txBody>
          <a:bodyPr>
            <a:spAutoFit/>
          </a:bodyPr>
          <a:lstStyle/>
          <a:p>
            <a:r>
              <a:rPr lang="zh-CN" altLang="en-US" i="0" dirty="0">
                <a:latin typeface="Times New Roman" panose="02020603050405020304" pitchFamily="18" charset="0"/>
              </a:rPr>
              <a:t>刻蚀速率与直流偏压的依赖关系</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p:cNvPicPr>
            <a:picLocks noChangeAspect="1"/>
          </p:cNvPicPr>
          <p:nvPr/>
        </p:nvPicPr>
        <p:blipFill>
          <a:blip r:embed="rId1"/>
          <a:stretch>
            <a:fillRect/>
          </a:stretch>
        </p:blipFill>
        <p:spPr>
          <a:xfrm>
            <a:off x="1357313" y="785813"/>
            <a:ext cx="6808787" cy="5214937"/>
          </a:xfrm>
          <a:prstGeom prst="rect">
            <a:avLst/>
          </a:prstGeom>
          <a:noFill/>
          <a:ln w="9525">
            <a:noFill/>
          </a:ln>
        </p:spPr>
      </p:pic>
      <p:sp>
        <p:nvSpPr>
          <p:cNvPr id="37891" name="TextBox 3"/>
          <p:cNvSpPr txBox="1"/>
          <p:nvPr/>
        </p:nvSpPr>
        <p:spPr>
          <a:xfrm>
            <a:off x="1357313" y="285750"/>
            <a:ext cx="6929437" cy="461963"/>
          </a:xfrm>
          <a:prstGeom prst="rect">
            <a:avLst/>
          </a:prstGeom>
          <a:noFill/>
          <a:ln w="9525">
            <a:noFill/>
          </a:ln>
        </p:spPr>
        <p:txBody>
          <a:bodyPr>
            <a:spAutoFit/>
          </a:bodyPr>
          <a:lstStyle/>
          <a:p>
            <a:r>
              <a:rPr lang="zh-CN" altLang="en-US" i="0" dirty="0">
                <a:latin typeface="Times New Roman" panose="02020603050405020304" pitchFamily="18" charset="0"/>
              </a:rPr>
              <a:t>刻蚀速率与直流偏压的依赖关系</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p:cNvPicPr>
          <p:nvPr/>
        </p:nvPicPr>
        <p:blipFill>
          <a:blip r:embed="rId1"/>
          <a:stretch>
            <a:fillRect/>
          </a:stretch>
        </p:blipFill>
        <p:spPr>
          <a:xfrm>
            <a:off x="642938" y="1500188"/>
            <a:ext cx="7813675" cy="4710112"/>
          </a:xfrm>
          <a:prstGeom prst="rect">
            <a:avLst/>
          </a:prstGeom>
          <a:noFill/>
          <a:ln w="9525">
            <a:noFill/>
          </a:ln>
        </p:spPr>
      </p:pic>
      <p:sp>
        <p:nvSpPr>
          <p:cNvPr id="38915" name="TextBox 2"/>
          <p:cNvSpPr txBox="1"/>
          <p:nvPr/>
        </p:nvSpPr>
        <p:spPr>
          <a:xfrm>
            <a:off x="1143000" y="714375"/>
            <a:ext cx="6929438" cy="461963"/>
          </a:xfrm>
          <a:prstGeom prst="rect">
            <a:avLst/>
          </a:prstGeom>
          <a:noFill/>
          <a:ln w="9525">
            <a:noFill/>
          </a:ln>
        </p:spPr>
        <p:txBody>
          <a:bodyPr>
            <a:spAutoFit/>
          </a:bodyPr>
          <a:lstStyle/>
          <a:p>
            <a:r>
              <a:rPr lang="zh-CN" altLang="en-US" i="0" dirty="0">
                <a:latin typeface="Times New Roman" panose="02020603050405020304" pitchFamily="18" charset="0"/>
              </a:rPr>
              <a:t>侧壁及刻蚀表面形貌与直流偏压的依赖关系</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p:cNvPicPr>
          <p:nvPr/>
        </p:nvPicPr>
        <p:blipFill>
          <a:blip r:embed="rId1"/>
          <a:stretch>
            <a:fillRect/>
          </a:stretch>
        </p:blipFill>
        <p:spPr>
          <a:xfrm>
            <a:off x="1428750" y="868363"/>
            <a:ext cx="6302375" cy="5132387"/>
          </a:xfrm>
          <a:prstGeom prst="rect">
            <a:avLst/>
          </a:prstGeom>
          <a:noFill/>
          <a:ln w="9525">
            <a:noFill/>
          </a:ln>
        </p:spPr>
      </p:pic>
      <p:sp>
        <p:nvSpPr>
          <p:cNvPr id="39939" name="TextBox 3"/>
          <p:cNvSpPr txBox="1"/>
          <p:nvPr/>
        </p:nvSpPr>
        <p:spPr>
          <a:xfrm>
            <a:off x="1357313" y="285750"/>
            <a:ext cx="6929437" cy="461963"/>
          </a:xfrm>
          <a:prstGeom prst="rect">
            <a:avLst/>
          </a:prstGeom>
          <a:noFill/>
          <a:ln w="9525">
            <a:noFill/>
          </a:ln>
        </p:spPr>
        <p:txBody>
          <a:bodyPr>
            <a:spAutoFit/>
          </a:bodyPr>
          <a:lstStyle/>
          <a:p>
            <a:r>
              <a:rPr lang="zh-CN" altLang="en-US" i="0" dirty="0">
                <a:latin typeface="Times New Roman" panose="02020603050405020304" pitchFamily="18" charset="0"/>
              </a:rPr>
              <a:t>刻蚀速率与反应室压力的依赖关系</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ChangeAspect="1"/>
          </p:cNvPicPr>
          <p:nvPr/>
        </p:nvPicPr>
        <p:blipFill>
          <a:blip r:embed="rId1"/>
          <a:stretch>
            <a:fillRect/>
          </a:stretch>
        </p:blipFill>
        <p:spPr>
          <a:xfrm>
            <a:off x="1214438" y="1214438"/>
            <a:ext cx="6848475" cy="5143500"/>
          </a:xfrm>
          <a:prstGeom prst="rect">
            <a:avLst/>
          </a:prstGeom>
          <a:noFill/>
          <a:ln w="9525">
            <a:noFill/>
          </a:ln>
        </p:spPr>
      </p:pic>
      <p:sp>
        <p:nvSpPr>
          <p:cNvPr id="40963" name="TextBox 3"/>
          <p:cNvSpPr txBox="1"/>
          <p:nvPr/>
        </p:nvSpPr>
        <p:spPr>
          <a:xfrm>
            <a:off x="1357313" y="285750"/>
            <a:ext cx="6929437" cy="461963"/>
          </a:xfrm>
          <a:prstGeom prst="rect">
            <a:avLst/>
          </a:prstGeom>
          <a:noFill/>
          <a:ln w="9525">
            <a:noFill/>
          </a:ln>
        </p:spPr>
        <p:txBody>
          <a:bodyPr>
            <a:spAutoFit/>
          </a:bodyPr>
          <a:lstStyle/>
          <a:p>
            <a:r>
              <a:rPr lang="zh-CN" altLang="en-US" i="0" dirty="0">
                <a:latin typeface="Times New Roman" panose="02020603050405020304" pitchFamily="18" charset="0"/>
              </a:rPr>
              <a:t>刻蚀速率与刻蚀温度的依赖关系</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2"/>
          <p:cNvSpPr txBox="1"/>
          <p:nvPr/>
        </p:nvSpPr>
        <p:spPr>
          <a:xfrm>
            <a:off x="2571750" y="214313"/>
            <a:ext cx="4500563" cy="584200"/>
          </a:xfrm>
          <a:prstGeom prst="rect">
            <a:avLst/>
          </a:prstGeom>
          <a:noFill/>
          <a:ln w="9525">
            <a:noFill/>
          </a:ln>
        </p:spPr>
        <p:txBody>
          <a:bodyPr>
            <a:spAutoFit/>
          </a:bodyPr>
          <a:lstStyle/>
          <a:p>
            <a:r>
              <a:rPr lang="zh-CN" altLang="en-US" sz="3200" i="0" dirty="0">
                <a:latin typeface="Times New Roman" panose="02020603050405020304" pitchFamily="18" charset="0"/>
              </a:rPr>
              <a:t>光刻的主要工艺过程</a:t>
            </a:r>
            <a:endParaRPr lang="zh-CN" altLang="en-US" sz="3200" i="0" dirty="0">
              <a:latin typeface="Times New Roman" panose="02020603050405020304" pitchFamily="18" charset="0"/>
            </a:endParaRPr>
          </a:p>
        </p:txBody>
      </p:sp>
      <p:sp>
        <p:nvSpPr>
          <p:cNvPr id="63491" name="TextBox 3"/>
          <p:cNvSpPr txBox="1"/>
          <p:nvPr/>
        </p:nvSpPr>
        <p:spPr>
          <a:xfrm>
            <a:off x="1143000" y="1285875"/>
            <a:ext cx="7000875" cy="4707890"/>
          </a:xfrm>
          <a:prstGeom prst="rect">
            <a:avLst/>
          </a:prstGeom>
          <a:noFill/>
          <a:ln w="9525">
            <a:noFill/>
          </a:ln>
        </p:spPr>
        <p:txBody>
          <a:bodyPr>
            <a:spAutoFit/>
          </a:bodyPr>
          <a:lstStyle/>
          <a:p>
            <a:r>
              <a:rPr lang="zh-CN" altLang="en-US" sz="2000" i="0" dirty="0">
                <a:latin typeface="Times New Roman" panose="02020603050405020304" pitchFamily="18" charset="0"/>
              </a:rPr>
              <a:t>（</a:t>
            </a:r>
            <a:r>
              <a:rPr lang="en-US" altLang="zh-CN" sz="2000" i="0" dirty="0">
                <a:latin typeface="Times New Roman" panose="02020603050405020304" pitchFamily="18" charset="0"/>
              </a:rPr>
              <a:t>1</a:t>
            </a:r>
            <a:r>
              <a:rPr lang="zh-CN" altLang="en-US" sz="2000" i="0" dirty="0">
                <a:latin typeface="Times New Roman" panose="02020603050405020304" pitchFamily="18" charset="0"/>
              </a:rPr>
              <a:t>）表面处理</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表面清洁</a:t>
            </a:r>
            <a:r>
              <a:rPr lang="en-US" altLang="zh-CN" sz="2000" i="0" dirty="0">
                <a:latin typeface="Times New Roman" panose="02020603050405020304" pitchFamily="18" charset="0"/>
              </a:rPr>
              <a:t>——</a:t>
            </a:r>
            <a:r>
              <a:rPr lang="zh-CN" altLang="en-US" sz="2000" i="0" dirty="0">
                <a:latin typeface="Times New Roman" panose="02020603050405020304" pitchFamily="18" charset="0"/>
              </a:rPr>
              <a:t>烘烤干燥</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增粘剂：</a:t>
            </a:r>
            <a:r>
              <a:rPr lang="en-US" altLang="zh-CN" sz="2000" i="0" dirty="0">
                <a:latin typeface="Times New Roman" panose="02020603050405020304" pitchFamily="18" charset="0"/>
              </a:rPr>
              <a:t>Primer</a:t>
            </a:r>
            <a:r>
              <a:rPr lang="zh-CN" altLang="en-US" sz="2000" i="0" dirty="0">
                <a:latin typeface="Times New Roman" panose="02020603050405020304" pitchFamily="18" charset="0"/>
              </a:rPr>
              <a:t>； </a:t>
            </a:r>
            <a:r>
              <a:rPr lang="en-US" altLang="zh-CN" sz="2000" i="0" dirty="0">
                <a:latin typeface="Times New Roman" panose="02020603050405020304" pitchFamily="18" charset="0"/>
              </a:rPr>
              <a:t>HMDX</a:t>
            </a:r>
            <a:r>
              <a:rPr lang="zh-CN" altLang="en-US" sz="2000" i="0" dirty="0">
                <a:latin typeface="Times New Roman" panose="02020603050405020304" pitchFamily="18" charset="0"/>
              </a:rPr>
              <a:t>（</a:t>
            </a:r>
            <a:r>
              <a:rPr lang="en-US" altLang="zh-CN" sz="2000" i="0" dirty="0">
                <a:latin typeface="Times New Roman" panose="02020603050405020304" pitchFamily="18" charset="0"/>
              </a:rPr>
              <a:t>hexamethyldislazne</a:t>
            </a:r>
            <a:r>
              <a:rPr lang="zh-CN" altLang="en-US" sz="2000" i="0" dirty="0">
                <a:latin typeface="Times New Roman" panose="02020603050405020304" pitchFamily="18" charset="0"/>
              </a:rPr>
              <a:t>）。特别是</a:t>
            </a:r>
            <a:r>
              <a:rPr lang="en-US" altLang="zh-CN" sz="2000" i="0" dirty="0">
                <a:latin typeface="Times New Roman" panose="02020603050405020304" pitchFamily="18" charset="0"/>
              </a:rPr>
              <a:t>SiO2</a:t>
            </a:r>
            <a:r>
              <a:rPr lang="zh-CN" altLang="en-US" sz="2000" i="0" dirty="0">
                <a:latin typeface="Times New Roman" panose="02020603050405020304" pitchFamily="18" charset="0"/>
              </a:rPr>
              <a:t>与光刻胶之间经常需要增粘剂。</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2</a:t>
            </a:r>
            <a:r>
              <a:rPr lang="zh-CN" altLang="en-US" sz="2000" i="0" dirty="0">
                <a:latin typeface="Times New Roman" panose="02020603050405020304" pitchFamily="18" charset="0"/>
              </a:rPr>
              <a:t>）甩胶</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通过高速旋转使胶体均匀涂布在外延片表面。胶体的厚度与转速，粘度以及胶体相关化学特性相关。先低速后高速。</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3</a:t>
            </a:r>
            <a:r>
              <a:rPr lang="zh-CN" altLang="en-US" sz="2000" i="0" dirty="0">
                <a:latin typeface="Times New Roman" panose="02020603050405020304" pitchFamily="18" charset="0"/>
              </a:rPr>
              <a:t>）前烘（</a:t>
            </a:r>
            <a:r>
              <a:rPr lang="en-US" altLang="zh-CN" sz="2000" i="0" dirty="0">
                <a:latin typeface="Times New Roman" panose="02020603050405020304" pitchFamily="18" charset="0"/>
              </a:rPr>
              <a:t>pre-bake/soft-bake)</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前烘的目的是蒸发掉胶体中的有机溶剂，使样品表面的胶体固化。每一种胶体均有一定的烘烤温度和时间。</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4</a:t>
            </a:r>
            <a:r>
              <a:rPr lang="zh-CN" altLang="en-US" sz="2000" i="0" dirty="0">
                <a:latin typeface="Times New Roman" panose="02020603050405020304" pitchFamily="18" charset="0"/>
              </a:rPr>
              <a:t>）曝光</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将样品真空吸在样品台上，将样品与光刻板对准（</a:t>
            </a:r>
            <a:r>
              <a:rPr lang="en-US" altLang="zh-CN" sz="2000" i="0" dirty="0">
                <a:latin typeface="Times New Roman" panose="02020603050405020304" pitchFamily="18" charset="0"/>
              </a:rPr>
              <a:t>aligner</a:t>
            </a:r>
            <a:r>
              <a:rPr lang="zh-CN" altLang="en-US" sz="2000" i="0" dirty="0">
                <a:latin typeface="Times New Roman" panose="02020603050405020304" pitchFamily="18" charset="0"/>
              </a:rPr>
              <a:t>），选择合适的曝光时间，上升样品与光刻板接触，曝光 。接触式曝光分为硬接触，软接触和真空式接触等几种。</a:t>
            </a:r>
            <a:endParaRPr lang="zh-CN" altLang="en-US" sz="2000" i="0" dirty="0">
              <a:latin typeface="Times New Roman" panose="02020603050405020304" pitchFamily="18" charset="0"/>
            </a:endParaRPr>
          </a:p>
          <a:p>
            <a:r>
              <a:rPr lang="zh-CN" altLang="en-US" sz="2000" i="0" dirty="0">
                <a:solidFill>
                  <a:srgbClr val="FF0000"/>
                </a:solidFill>
                <a:latin typeface="Times New Roman" panose="02020603050405020304" pitchFamily="18" charset="0"/>
              </a:rPr>
              <a:t>步进曝光机（</a:t>
            </a:r>
            <a:r>
              <a:rPr lang="en-US" altLang="zh-CN" sz="2000" i="0" dirty="0">
                <a:solidFill>
                  <a:srgbClr val="FF0000"/>
                </a:solidFill>
                <a:latin typeface="Times New Roman" panose="02020603050405020304" pitchFamily="18" charset="0"/>
              </a:rPr>
              <a:t>stepper</a:t>
            </a:r>
            <a:r>
              <a:rPr lang="zh-CN" altLang="en-US" sz="2000" i="0" dirty="0">
                <a:solidFill>
                  <a:srgbClr val="FF0000"/>
                </a:solidFill>
                <a:latin typeface="Times New Roman" panose="02020603050405020304" pitchFamily="18" charset="0"/>
              </a:rPr>
              <a:t>）</a:t>
            </a:r>
            <a:endParaRPr lang="zh-CN" altLang="en-US" sz="2000" i="0" dirty="0">
              <a:solidFill>
                <a:srgbClr val="FF0000"/>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Box 2"/>
          <p:cNvSpPr txBox="1"/>
          <p:nvPr/>
        </p:nvSpPr>
        <p:spPr>
          <a:xfrm>
            <a:off x="500063" y="285750"/>
            <a:ext cx="8001000" cy="584200"/>
          </a:xfrm>
          <a:prstGeom prst="rect">
            <a:avLst/>
          </a:prstGeom>
          <a:noFill/>
          <a:ln w="9525">
            <a:noFill/>
          </a:ln>
        </p:spPr>
        <p:txBody>
          <a:bodyPr>
            <a:spAutoFit/>
          </a:bodyPr>
          <a:lstStyle/>
          <a:p>
            <a:r>
              <a:rPr lang="zh-CN" altLang="en-US" sz="3200" i="0" dirty="0">
                <a:latin typeface="Times New Roman" panose="02020603050405020304" pitchFamily="18" charset="0"/>
              </a:rPr>
              <a:t>刻蚀损伤和恢复</a:t>
            </a:r>
            <a:endParaRPr lang="zh-CN" altLang="en-US" sz="3200" i="0" dirty="0">
              <a:latin typeface="Times New Roman" panose="02020603050405020304" pitchFamily="18" charset="0"/>
            </a:endParaRPr>
          </a:p>
        </p:txBody>
      </p:sp>
      <p:sp>
        <p:nvSpPr>
          <p:cNvPr id="1028" name="Rectangle 4"/>
          <p:cNvSpPr/>
          <p:nvPr/>
        </p:nvSpPr>
        <p:spPr>
          <a:xfrm>
            <a:off x="0" y="0"/>
            <a:ext cx="184150" cy="461963"/>
          </a:xfrm>
          <a:prstGeom prst="rect">
            <a:avLst/>
          </a:prstGeom>
          <a:noFill/>
          <a:ln w="9525">
            <a:noFill/>
          </a:ln>
        </p:spPr>
        <p:txBody>
          <a:bodyPr wrap="none" anchor="ctr">
            <a:spAutoFit/>
          </a:bodyPr>
          <a:lstStyle/>
          <a:p>
            <a:endParaRPr lang="zh-CN" altLang="en-US" i="0" dirty="0">
              <a:latin typeface="Times New Roman" panose="02020603050405020304" pitchFamily="18" charset="0"/>
            </a:endParaRPr>
          </a:p>
        </p:txBody>
      </p:sp>
      <p:graphicFrame>
        <p:nvGraphicFramePr>
          <p:cNvPr id="1026" name="Object 3"/>
          <p:cNvGraphicFramePr/>
          <p:nvPr/>
        </p:nvGraphicFramePr>
        <p:xfrm>
          <a:off x="1357313" y="857250"/>
          <a:ext cx="5715000" cy="4257675"/>
        </p:xfrm>
        <a:graphic>
          <a:graphicData uri="http://schemas.openxmlformats.org/presentationml/2006/ole">
            <mc:AlternateContent xmlns:mc="http://schemas.openxmlformats.org/markup-compatibility/2006">
              <mc:Choice xmlns:v="urn:schemas-microsoft-com:vml" Requires="v">
                <p:oleObj spid="_x0000_s3077" name="" r:id="rId1" imgW="31708725" imgH="23450550" progId="Origin50.Graph">
                  <p:embed/>
                </p:oleObj>
              </mc:Choice>
              <mc:Fallback>
                <p:oleObj name="" r:id="rId1" imgW="31708725" imgH="23450550" progId="Origin50.Graph">
                  <p:embed/>
                  <p:pic>
                    <p:nvPicPr>
                      <p:cNvPr id="0" name="图片 3072" descr="image29"/>
                      <p:cNvPicPr/>
                      <p:nvPr/>
                    </p:nvPicPr>
                    <p:blipFill>
                      <a:blip r:embed="rId2"/>
                      <a:stretch>
                        <a:fillRect/>
                      </a:stretch>
                    </p:blipFill>
                    <p:spPr>
                      <a:xfrm>
                        <a:off x="1357313" y="857250"/>
                        <a:ext cx="5715000" cy="4257675"/>
                      </a:xfrm>
                      <a:prstGeom prst="rect">
                        <a:avLst/>
                      </a:prstGeom>
                      <a:solidFill>
                        <a:srgbClr val="FFFFFF"/>
                      </a:solidFill>
                      <a:ln w="38100">
                        <a:noFill/>
                      </a:ln>
                    </p:spPr>
                  </p:pic>
                </p:oleObj>
              </mc:Fallback>
            </mc:AlternateContent>
          </a:graphicData>
        </a:graphic>
      </p:graphicFrame>
      <p:sp>
        <p:nvSpPr>
          <p:cNvPr id="1029" name="Rectangle 5"/>
          <p:cNvSpPr/>
          <p:nvPr/>
        </p:nvSpPr>
        <p:spPr>
          <a:xfrm>
            <a:off x="404813" y="5114608"/>
            <a:ext cx="8501062" cy="1616075"/>
          </a:xfrm>
          <a:prstGeom prst="rect">
            <a:avLst/>
          </a:prstGeom>
          <a:solidFill>
            <a:schemeClr val="bg1"/>
          </a:solidFill>
          <a:ln w="9525">
            <a:noFill/>
          </a:ln>
        </p:spPr>
        <p:txBody>
          <a:bodyPr anchor="ctr">
            <a:spAutoFit/>
          </a:bodyPr>
          <a:lstStyle/>
          <a:p>
            <a:r>
              <a:rPr lang="zh-CN" altLang="en-US" sz="2000" i="0" dirty="0">
                <a:latin typeface="Times New Roman" panose="02020603050405020304" pitchFamily="18" charset="0"/>
                <a:cs typeface="Times New Roman" panose="02020603050405020304" pitchFamily="18" charset="0"/>
              </a:rPr>
              <a:t>一般情况下，等离子体撞击的直接损伤在</a:t>
            </a:r>
            <a:r>
              <a:rPr lang="en-US" altLang="zh-CN" sz="2000" i="0" dirty="0">
                <a:latin typeface="Times New Roman" panose="02020603050405020304" pitchFamily="18" charset="0"/>
                <a:cs typeface="Times New Roman" panose="02020603050405020304" pitchFamily="18" charset="0"/>
              </a:rPr>
              <a:t>100A</a:t>
            </a:r>
            <a:r>
              <a:rPr lang="zh-CN" altLang="en-US" sz="2000" i="0" dirty="0">
                <a:latin typeface="Times New Roman" panose="02020603050405020304" pitchFamily="18" charset="0"/>
                <a:cs typeface="Times New Roman" panose="02020603050405020304" pitchFamily="18" charset="0"/>
              </a:rPr>
              <a:t>以内，间接损伤会随着加速偏压的增加，迅速扩展到</a:t>
            </a:r>
            <a:r>
              <a:rPr lang="en-US" altLang="zh-CN" sz="2000" i="0" dirty="0">
                <a:latin typeface="Times New Roman" panose="02020603050405020304" pitchFamily="18" charset="0"/>
                <a:cs typeface="Times New Roman" panose="02020603050405020304" pitchFamily="18" charset="0"/>
              </a:rPr>
              <a:t>1000A</a:t>
            </a:r>
            <a:r>
              <a:rPr lang="zh-CN" altLang="en-US" sz="2000" i="0" dirty="0">
                <a:latin typeface="Times New Roman" panose="02020603050405020304" pitchFamily="18" charset="0"/>
                <a:cs typeface="Times New Roman" panose="02020603050405020304" pitchFamily="18" charset="0"/>
              </a:rPr>
              <a:t>以上。</a:t>
            </a:r>
            <a:r>
              <a:rPr lang="zh-CN" altLang="en-US" sz="2000" i="0" dirty="0">
                <a:latin typeface="Times New Roman" panose="02020603050405020304" pitchFamily="18" charset="0"/>
              </a:rPr>
              <a:t>随着源功率的增加，离子密度增加，受离子轰击的强度也增加，一方面增加了反应性，使得反应速度增加；另一方面材料的损伤也加剧，这些损伤包括晶格的畸变，点缺陷等，它们比较严重地影响了电子在晶体中的运动，使得迁移率迅速减少。 </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p:nvPr/>
        </p:nvSpPr>
        <p:spPr>
          <a:xfrm>
            <a:off x="0" y="0"/>
            <a:ext cx="184150" cy="461963"/>
          </a:xfrm>
          <a:prstGeom prst="rect">
            <a:avLst/>
          </a:prstGeom>
          <a:noFill/>
          <a:ln w="9525">
            <a:noFill/>
          </a:ln>
        </p:spPr>
        <p:txBody>
          <a:bodyPr wrap="none" anchor="ctr">
            <a:spAutoFit/>
          </a:bodyPr>
          <a:lstStyle/>
          <a:p>
            <a:endParaRPr lang="zh-CN" altLang="en-US" i="0" dirty="0">
              <a:latin typeface="Times New Roman" panose="02020603050405020304" pitchFamily="18" charset="0"/>
            </a:endParaRPr>
          </a:p>
        </p:txBody>
      </p:sp>
      <p:graphicFrame>
        <p:nvGraphicFramePr>
          <p:cNvPr id="2050" name="Object 1"/>
          <p:cNvGraphicFramePr/>
          <p:nvPr/>
        </p:nvGraphicFramePr>
        <p:xfrm>
          <a:off x="1500188" y="1000125"/>
          <a:ext cx="6035675" cy="4643438"/>
        </p:xfrm>
        <a:graphic>
          <a:graphicData uri="http://schemas.openxmlformats.org/presentationml/2006/ole">
            <mc:AlternateContent xmlns:mc="http://schemas.openxmlformats.org/markup-compatibility/2006">
              <mc:Choice xmlns:v="urn:schemas-microsoft-com:vml" Requires="v">
                <p:oleObj spid="_x0000_s4101" name="" r:id="rId1" imgW="79019400" imgH="55521225" progId="Origin50.Graph">
                  <p:embed/>
                </p:oleObj>
              </mc:Choice>
              <mc:Fallback>
                <p:oleObj name="" r:id="rId1" imgW="79019400" imgH="55521225" progId="Origin50.Graph">
                  <p:embed/>
                  <p:pic>
                    <p:nvPicPr>
                      <p:cNvPr id="0" name="图片 4096" descr="image30"/>
                      <p:cNvPicPr/>
                      <p:nvPr/>
                    </p:nvPicPr>
                    <p:blipFill>
                      <a:blip r:embed="rId2"/>
                      <a:stretch>
                        <a:fillRect/>
                      </a:stretch>
                    </p:blipFill>
                    <p:spPr>
                      <a:xfrm>
                        <a:off x="1500188" y="1000125"/>
                        <a:ext cx="6035675" cy="4643438"/>
                      </a:xfrm>
                      <a:prstGeom prst="rect">
                        <a:avLst/>
                      </a:prstGeom>
                      <a:solidFill>
                        <a:srgbClr val="FFFFFF"/>
                      </a:solidFill>
                      <a:ln w="38100">
                        <a:noFill/>
                      </a:ln>
                    </p:spPr>
                  </p:pic>
                </p:oleObj>
              </mc:Fallback>
            </mc:AlternateContent>
          </a:graphicData>
        </a:graphic>
      </p:graphicFrame>
      <p:sp>
        <p:nvSpPr>
          <p:cNvPr id="2052" name="TextBox 3"/>
          <p:cNvSpPr txBox="1"/>
          <p:nvPr/>
        </p:nvSpPr>
        <p:spPr>
          <a:xfrm>
            <a:off x="1214438" y="428625"/>
            <a:ext cx="6500812" cy="461963"/>
          </a:xfrm>
          <a:prstGeom prst="rect">
            <a:avLst/>
          </a:prstGeom>
          <a:noFill/>
          <a:ln w="9525">
            <a:noFill/>
          </a:ln>
        </p:spPr>
        <p:txBody>
          <a:bodyPr>
            <a:spAutoFit/>
          </a:bodyPr>
          <a:lstStyle/>
          <a:p>
            <a:r>
              <a:rPr lang="zh-CN" altLang="en-US" i="0" dirty="0">
                <a:latin typeface="Times New Roman" panose="02020603050405020304" pitchFamily="18" charset="0"/>
              </a:rPr>
              <a:t>刻蚀损伤的等离子体处理恢复</a:t>
            </a:r>
            <a:endParaRPr lang="zh-CN" altLang="en-US" i="0" dirty="0">
              <a:latin typeface="Times New Roman" panose="02020603050405020304" pitchFamily="18" charset="0"/>
            </a:endParaRPr>
          </a:p>
        </p:txBody>
      </p:sp>
      <p:sp>
        <p:nvSpPr>
          <p:cNvPr id="2053" name="TextBox 4"/>
          <p:cNvSpPr txBox="1"/>
          <p:nvPr/>
        </p:nvSpPr>
        <p:spPr>
          <a:xfrm>
            <a:off x="1071563" y="5857875"/>
            <a:ext cx="7143750" cy="830263"/>
          </a:xfrm>
          <a:prstGeom prst="rect">
            <a:avLst/>
          </a:prstGeom>
          <a:solidFill>
            <a:schemeClr val="bg1"/>
          </a:solidFill>
          <a:ln w="9525">
            <a:noFill/>
          </a:ln>
        </p:spPr>
        <p:txBody>
          <a:bodyPr>
            <a:spAutoFit/>
          </a:bodyPr>
          <a:lstStyle/>
          <a:p>
            <a:r>
              <a:rPr lang="zh-CN" altLang="en-US" i="0" dirty="0">
                <a:latin typeface="Times New Roman" panose="02020603050405020304" pitchFamily="18" charset="0"/>
              </a:rPr>
              <a:t>除了等离子体外，常用的方法还有高温退火，湿法腐蚀等等。</a:t>
            </a:r>
            <a:endParaRPr lang="zh-CN" altLang="en-US"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矩形 1"/>
          <p:cNvSpPr/>
          <p:nvPr/>
        </p:nvSpPr>
        <p:spPr>
          <a:xfrm>
            <a:off x="3143250" y="357188"/>
            <a:ext cx="2571750" cy="583565"/>
          </a:xfrm>
          <a:prstGeom prst="rect">
            <a:avLst/>
          </a:prstGeom>
          <a:noFill/>
          <a:ln w="9525">
            <a:noFill/>
          </a:ln>
        </p:spPr>
        <p:txBody>
          <a:bodyPr>
            <a:spAutoFit/>
          </a:bodyPr>
          <a:lstStyle/>
          <a:p>
            <a:r>
              <a:rPr lang="en-US" altLang="zh-CN" sz="3200" b="1" i="0" dirty="0">
                <a:solidFill>
                  <a:schemeClr val="tx2"/>
                </a:solidFill>
                <a:latin typeface="Times New Roman" panose="02020603050405020304" pitchFamily="18" charset="0"/>
              </a:rPr>
              <a:t>§3.2.1.3</a:t>
            </a:r>
            <a:r>
              <a:rPr lang="zh-CN" altLang="en-US" sz="3200" b="1" i="0" dirty="0">
                <a:latin typeface="Times New Roman" panose="02020603050405020304" pitchFamily="18" charset="0"/>
              </a:rPr>
              <a:t>镀膜</a:t>
            </a:r>
            <a:endParaRPr lang="en-US" altLang="zh-CN" sz="3200" b="1" i="0" dirty="0">
              <a:latin typeface="Times New Roman" panose="02020603050405020304" pitchFamily="18" charset="0"/>
            </a:endParaRPr>
          </a:p>
        </p:txBody>
      </p:sp>
      <p:sp>
        <p:nvSpPr>
          <p:cNvPr id="62467" name="TextBox 3"/>
          <p:cNvSpPr txBox="1"/>
          <p:nvPr/>
        </p:nvSpPr>
        <p:spPr>
          <a:xfrm>
            <a:off x="785813" y="1000125"/>
            <a:ext cx="5286375" cy="461963"/>
          </a:xfrm>
          <a:prstGeom prst="rect">
            <a:avLst/>
          </a:prstGeom>
          <a:noFill/>
          <a:ln w="9525">
            <a:noFill/>
          </a:ln>
        </p:spPr>
        <p:txBody>
          <a:bodyPr>
            <a:spAutoFit/>
          </a:bodyPr>
          <a:lstStyle/>
          <a:p>
            <a:r>
              <a:rPr lang="zh-CN" altLang="en-US" i="0" dirty="0">
                <a:latin typeface="Times New Roman" panose="02020603050405020304" pitchFamily="18" charset="0"/>
              </a:rPr>
              <a:t>真空镀膜系统</a:t>
            </a:r>
            <a:endParaRPr lang="zh-CN" altLang="en-US" i="0" dirty="0">
              <a:latin typeface="Times New Roman" panose="02020603050405020304" pitchFamily="18" charset="0"/>
            </a:endParaRPr>
          </a:p>
        </p:txBody>
      </p:sp>
      <p:pic>
        <p:nvPicPr>
          <p:cNvPr id="62468" name="Picture 4"/>
          <p:cNvPicPr>
            <a:picLocks noChangeAspect="1"/>
          </p:cNvPicPr>
          <p:nvPr/>
        </p:nvPicPr>
        <p:blipFill>
          <a:blip r:embed="rId1"/>
          <a:stretch>
            <a:fillRect/>
          </a:stretch>
        </p:blipFill>
        <p:spPr>
          <a:xfrm>
            <a:off x="1357313" y="1571625"/>
            <a:ext cx="6732587" cy="4357688"/>
          </a:xfrm>
          <a:prstGeom prst="rect">
            <a:avLst/>
          </a:prstGeom>
          <a:noFill/>
          <a:ln w="9525">
            <a:noFill/>
          </a:ln>
        </p:spPr>
      </p:pic>
      <p:sp>
        <p:nvSpPr>
          <p:cNvPr id="62469" name="TextBox 5"/>
          <p:cNvSpPr txBox="1"/>
          <p:nvPr/>
        </p:nvSpPr>
        <p:spPr>
          <a:xfrm>
            <a:off x="785813" y="6000750"/>
            <a:ext cx="7572375" cy="708025"/>
          </a:xfrm>
          <a:prstGeom prst="rect">
            <a:avLst/>
          </a:prstGeom>
          <a:solidFill>
            <a:schemeClr val="bg1"/>
          </a:solidFill>
          <a:ln w="9525">
            <a:noFill/>
          </a:ln>
        </p:spPr>
        <p:txBody>
          <a:bodyPr>
            <a:spAutoFit/>
          </a:bodyPr>
          <a:lstStyle/>
          <a:p>
            <a:r>
              <a:rPr lang="zh-CN" altLang="en-US" sz="2000" i="0" dirty="0">
                <a:latin typeface="Times New Roman" panose="02020603050405020304" pitchFamily="18" charset="0"/>
              </a:rPr>
              <a:t>基础真空达到</a:t>
            </a:r>
            <a:r>
              <a:rPr lang="en-US" altLang="zh-CN" sz="2000" i="0" dirty="0">
                <a:latin typeface="Times New Roman" panose="02020603050405020304" pitchFamily="18" charset="0"/>
              </a:rPr>
              <a:t>10</a:t>
            </a:r>
            <a:r>
              <a:rPr lang="en-US" altLang="zh-CN" sz="2000" i="0" baseline="30000" dirty="0">
                <a:latin typeface="Times New Roman" panose="02020603050405020304" pitchFamily="18" charset="0"/>
              </a:rPr>
              <a:t>-4</a:t>
            </a:r>
            <a:r>
              <a:rPr lang="en-US" altLang="zh-CN" sz="2000" i="0" dirty="0">
                <a:latin typeface="Times New Roman" panose="02020603050405020304" pitchFamily="18" charset="0"/>
              </a:rPr>
              <a:t>——10</a:t>
            </a:r>
            <a:r>
              <a:rPr lang="en-US" altLang="zh-CN" sz="2000" i="0" baseline="30000" dirty="0">
                <a:latin typeface="Times New Roman" panose="02020603050405020304" pitchFamily="18" charset="0"/>
              </a:rPr>
              <a:t>-5</a:t>
            </a:r>
            <a:r>
              <a:rPr lang="en-US" altLang="zh-CN" sz="2000" i="0" dirty="0">
                <a:latin typeface="Times New Roman" panose="02020603050405020304" pitchFamily="18" charset="0"/>
              </a:rPr>
              <a:t> Pa</a:t>
            </a:r>
            <a:r>
              <a:rPr lang="zh-CN" altLang="en-US" sz="2000" i="0" dirty="0">
                <a:latin typeface="Times New Roman" panose="02020603050405020304" pitchFamily="18" charset="0"/>
              </a:rPr>
              <a:t>。首先抽粗真空。然后关闭粗真空，打开高阀，抽高真空。高真空泵为扩散泵，分子泵，冷泵等。</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2"/>
          <p:cNvSpPr/>
          <p:nvPr/>
        </p:nvSpPr>
        <p:spPr>
          <a:xfrm>
            <a:off x="2786063" y="428625"/>
            <a:ext cx="3903662" cy="584200"/>
          </a:xfrm>
          <a:prstGeom prst="rect">
            <a:avLst/>
          </a:prstGeom>
          <a:noFill/>
          <a:ln w="9525">
            <a:noFill/>
          </a:ln>
        </p:spPr>
        <p:txBody>
          <a:bodyPr>
            <a:spAutoFit/>
          </a:bodyPr>
          <a:lstStyle/>
          <a:p>
            <a:r>
              <a:rPr lang="en-US" altLang="zh-CN" sz="3200" b="1" i="0" dirty="0">
                <a:solidFill>
                  <a:srgbClr val="000000"/>
                </a:solidFill>
                <a:latin typeface="Times New Roman" panose="02020603050405020304" pitchFamily="18" charset="0"/>
              </a:rPr>
              <a:t>E-</a:t>
            </a:r>
            <a:r>
              <a:rPr lang="zh-CN" altLang="en-US" sz="3200" b="1" i="0" dirty="0">
                <a:solidFill>
                  <a:srgbClr val="000000"/>
                </a:solidFill>
                <a:latin typeface="Times New Roman" panose="02020603050405020304" pitchFamily="18" charset="0"/>
              </a:rPr>
              <a:t> </a:t>
            </a:r>
            <a:r>
              <a:rPr lang="en-US" altLang="zh-CN" sz="3200" b="1" i="0" dirty="0">
                <a:solidFill>
                  <a:srgbClr val="000000"/>
                </a:solidFill>
                <a:latin typeface="Times New Roman" panose="02020603050405020304" pitchFamily="18" charset="0"/>
              </a:rPr>
              <a:t>beam evaporator</a:t>
            </a:r>
            <a:endParaRPr lang="en-US" altLang="zh-CN" sz="3200" b="1" i="0" dirty="0">
              <a:solidFill>
                <a:srgbClr val="000000"/>
              </a:solidFill>
              <a:latin typeface="Times New Roman" panose="02020603050405020304" pitchFamily="18" charset="0"/>
            </a:endParaRPr>
          </a:p>
        </p:txBody>
      </p:sp>
      <p:pic>
        <p:nvPicPr>
          <p:cNvPr id="63491" name="Picture 2"/>
          <p:cNvPicPr>
            <a:picLocks noChangeAspect="1"/>
          </p:cNvPicPr>
          <p:nvPr/>
        </p:nvPicPr>
        <p:blipFill>
          <a:blip r:embed="rId1"/>
          <a:stretch>
            <a:fillRect/>
          </a:stretch>
        </p:blipFill>
        <p:spPr>
          <a:xfrm>
            <a:off x="1357313" y="1285875"/>
            <a:ext cx="6678612" cy="4095750"/>
          </a:xfrm>
          <a:prstGeom prst="rect">
            <a:avLst/>
          </a:prstGeom>
          <a:noFill/>
          <a:ln w="9525">
            <a:noFill/>
          </a:ln>
        </p:spPr>
      </p:pic>
      <p:sp>
        <p:nvSpPr>
          <p:cNvPr id="63492" name="TextBox 4"/>
          <p:cNvSpPr txBox="1"/>
          <p:nvPr/>
        </p:nvSpPr>
        <p:spPr>
          <a:xfrm>
            <a:off x="660083" y="5541645"/>
            <a:ext cx="8072437" cy="708025"/>
          </a:xfrm>
          <a:prstGeom prst="rect">
            <a:avLst/>
          </a:prstGeom>
          <a:solidFill>
            <a:schemeClr val="bg1"/>
          </a:solidFill>
          <a:ln w="9525">
            <a:noFill/>
          </a:ln>
        </p:spPr>
        <p:txBody>
          <a:bodyPr>
            <a:spAutoFit/>
          </a:bodyPr>
          <a:lstStyle/>
          <a:p>
            <a:r>
              <a:rPr lang="zh-CN" altLang="en-US" sz="2000" i="0" dirty="0">
                <a:latin typeface="Times New Roman" panose="02020603050405020304" pitchFamily="18" charset="0"/>
              </a:rPr>
              <a:t>电子束能量在几千电子伏，可以融化许多高熔点的金属，可以进行金属，非金属（</a:t>
            </a:r>
            <a:r>
              <a:rPr lang="en-US" altLang="zh-CN" sz="2000" i="0" dirty="0">
                <a:latin typeface="Times New Roman" panose="02020603050405020304" pitchFamily="18" charset="0"/>
              </a:rPr>
              <a:t>ITO</a:t>
            </a:r>
            <a:r>
              <a:rPr lang="zh-CN" altLang="en-US" sz="2000" i="0" dirty="0">
                <a:latin typeface="Times New Roman" panose="02020603050405020304" pitchFamily="18" charset="0"/>
              </a:rPr>
              <a:t>）的镀膜。在</a:t>
            </a:r>
            <a:r>
              <a:rPr lang="en-US" altLang="zh-CN" sz="2000" i="0" dirty="0">
                <a:latin typeface="Times New Roman" panose="02020603050405020304" pitchFamily="18" charset="0"/>
              </a:rPr>
              <a:t>Cu</a:t>
            </a:r>
            <a:r>
              <a:rPr lang="zh-CN" altLang="en-US" sz="2000" i="0" dirty="0">
                <a:latin typeface="Times New Roman" panose="02020603050405020304" pitchFamily="18" charset="0"/>
              </a:rPr>
              <a:t>座上还应有石墨或钼等高熔点坩埚。</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2"/>
          <p:cNvSpPr/>
          <p:nvPr/>
        </p:nvSpPr>
        <p:spPr>
          <a:xfrm>
            <a:off x="3714750" y="0"/>
            <a:ext cx="1808480" cy="583565"/>
          </a:xfrm>
          <a:prstGeom prst="rect">
            <a:avLst/>
          </a:prstGeom>
          <a:noFill/>
          <a:ln w="9525">
            <a:noFill/>
          </a:ln>
        </p:spPr>
        <p:txBody>
          <a:bodyPr wrap="none">
            <a:spAutoFit/>
          </a:bodyPr>
          <a:lstStyle/>
          <a:p>
            <a:r>
              <a:rPr lang="zh-CN" altLang="en-US" sz="3200" b="1" i="0" dirty="0">
                <a:solidFill>
                  <a:srgbClr val="000000"/>
                </a:solidFill>
                <a:latin typeface="Times New Roman" panose="02020603050405020304" pitchFamily="18" charset="0"/>
              </a:rPr>
              <a:t>磁控溅射</a:t>
            </a:r>
            <a:endParaRPr lang="zh-CN" altLang="en-US" sz="3200" b="1" i="0" dirty="0">
              <a:solidFill>
                <a:srgbClr val="000000"/>
              </a:solidFill>
              <a:latin typeface="Times New Roman" panose="02020603050405020304" pitchFamily="18" charset="0"/>
            </a:endParaRPr>
          </a:p>
        </p:txBody>
      </p:sp>
      <p:pic>
        <p:nvPicPr>
          <p:cNvPr id="64515" name="Picture 2"/>
          <p:cNvPicPr>
            <a:picLocks noChangeAspect="1"/>
          </p:cNvPicPr>
          <p:nvPr/>
        </p:nvPicPr>
        <p:blipFill>
          <a:blip r:embed="rId1"/>
          <a:stretch>
            <a:fillRect/>
          </a:stretch>
        </p:blipFill>
        <p:spPr>
          <a:xfrm>
            <a:off x="928688" y="571500"/>
            <a:ext cx="7072312" cy="4892675"/>
          </a:xfrm>
          <a:prstGeom prst="rect">
            <a:avLst/>
          </a:prstGeom>
          <a:noFill/>
          <a:ln w="9525">
            <a:noFill/>
          </a:ln>
        </p:spPr>
      </p:pic>
      <p:sp>
        <p:nvSpPr>
          <p:cNvPr id="64516" name="TextBox 4"/>
          <p:cNvSpPr txBox="1"/>
          <p:nvPr/>
        </p:nvSpPr>
        <p:spPr>
          <a:xfrm>
            <a:off x="428625" y="5715000"/>
            <a:ext cx="8286750" cy="1016000"/>
          </a:xfrm>
          <a:prstGeom prst="rect">
            <a:avLst/>
          </a:prstGeom>
          <a:solidFill>
            <a:schemeClr val="bg1"/>
          </a:solidFill>
          <a:ln w="9525">
            <a:noFill/>
          </a:ln>
        </p:spPr>
        <p:txBody>
          <a:bodyPr>
            <a:spAutoFit/>
          </a:bodyPr>
          <a:lstStyle/>
          <a:p>
            <a:r>
              <a:rPr lang="zh-CN" altLang="en-US" sz="2000" i="0" dirty="0">
                <a:latin typeface="Times New Roman" panose="02020603050405020304" pitchFamily="18" charset="0"/>
              </a:rPr>
              <a:t>靶材表面受到</a:t>
            </a:r>
            <a:r>
              <a:rPr lang="en-US" altLang="zh-CN" sz="2000" i="0" dirty="0">
                <a:latin typeface="Times New Roman" panose="02020603050405020304" pitchFamily="18" charset="0"/>
              </a:rPr>
              <a:t>Ar</a:t>
            </a:r>
            <a:r>
              <a:rPr lang="zh-CN" altLang="en-US" sz="2000" i="0" dirty="0">
                <a:latin typeface="Times New Roman" panose="02020603050405020304" pitchFamily="18" charset="0"/>
              </a:rPr>
              <a:t>离子的轰击，材料原子从表面飞溅出来而达到衬底表面，从而实现在半导体衬底上镀膜的方法。直流用于导电的金属蒸镀，而射频则用于非金属的蒸镀。磁控溅射的膜在半导体表面粘附力较强。</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p:cNvPicPr>
          <p:nvPr/>
        </p:nvPicPr>
        <p:blipFill>
          <a:blip r:embed="rId1"/>
          <a:stretch>
            <a:fillRect/>
          </a:stretch>
        </p:blipFill>
        <p:spPr>
          <a:xfrm>
            <a:off x="1285875" y="928688"/>
            <a:ext cx="6446838" cy="4714875"/>
          </a:xfrm>
          <a:prstGeom prst="rect">
            <a:avLst/>
          </a:prstGeom>
          <a:noFill/>
          <a:ln w="9525">
            <a:noFill/>
          </a:ln>
        </p:spPr>
      </p:pic>
      <p:sp>
        <p:nvSpPr>
          <p:cNvPr id="65539" name="矩形 3"/>
          <p:cNvSpPr/>
          <p:nvPr/>
        </p:nvSpPr>
        <p:spPr>
          <a:xfrm>
            <a:off x="2286000" y="285750"/>
            <a:ext cx="4335463" cy="584200"/>
          </a:xfrm>
          <a:prstGeom prst="rect">
            <a:avLst/>
          </a:prstGeom>
          <a:noFill/>
          <a:ln w="9525">
            <a:noFill/>
          </a:ln>
        </p:spPr>
        <p:txBody>
          <a:bodyPr wrap="none">
            <a:spAutoFit/>
          </a:bodyPr>
          <a:lstStyle/>
          <a:p>
            <a:r>
              <a:rPr lang="zh-CN" altLang="en-US" sz="3200" b="1" i="0" dirty="0">
                <a:latin typeface="Times New Roman" panose="02020603050405020304" pitchFamily="18" charset="0"/>
              </a:rPr>
              <a:t>化学气相沉积（</a:t>
            </a:r>
            <a:r>
              <a:rPr lang="en-US" altLang="zh-CN" sz="3200" b="1" i="0" dirty="0">
                <a:latin typeface="Times New Roman" panose="02020603050405020304" pitchFamily="18" charset="0"/>
              </a:rPr>
              <a:t>CVD</a:t>
            </a:r>
            <a:r>
              <a:rPr lang="zh-CN" altLang="en-US" sz="3200" b="1" i="0" dirty="0">
                <a:latin typeface="Times New Roman" panose="02020603050405020304" pitchFamily="18" charset="0"/>
              </a:rPr>
              <a:t>）</a:t>
            </a:r>
            <a:endParaRPr lang="en-US" altLang="zh-CN" sz="3200" b="1" i="0" dirty="0">
              <a:latin typeface="Times New Roman" panose="02020603050405020304" pitchFamily="18" charset="0"/>
            </a:endParaRPr>
          </a:p>
        </p:txBody>
      </p:sp>
      <p:sp>
        <p:nvSpPr>
          <p:cNvPr id="65540" name="TextBox 4"/>
          <p:cNvSpPr txBox="1"/>
          <p:nvPr/>
        </p:nvSpPr>
        <p:spPr>
          <a:xfrm>
            <a:off x="642938" y="5786438"/>
            <a:ext cx="8143875" cy="708025"/>
          </a:xfrm>
          <a:prstGeom prst="rect">
            <a:avLst/>
          </a:prstGeom>
          <a:solidFill>
            <a:schemeClr val="bg1"/>
          </a:solidFill>
          <a:ln w="9525">
            <a:noFill/>
          </a:ln>
        </p:spPr>
        <p:txBody>
          <a:bodyPr>
            <a:spAutoFit/>
          </a:bodyPr>
          <a:lstStyle/>
          <a:p>
            <a:r>
              <a:rPr lang="zh-CN" altLang="en-US" sz="2000" i="0" dirty="0">
                <a:latin typeface="Times New Roman" panose="02020603050405020304" pitchFamily="18" charset="0"/>
              </a:rPr>
              <a:t>如果使用射频电源进行气体分子的激发，得到等离子体的反应物，则为</a:t>
            </a:r>
            <a:r>
              <a:rPr lang="en-US" altLang="zh-CN" sz="2000" i="0" dirty="0">
                <a:latin typeface="Times New Roman" panose="02020603050405020304" pitchFamily="18" charset="0"/>
              </a:rPr>
              <a:t>PECVD</a:t>
            </a:r>
            <a:r>
              <a:rPr lang="zh-CN" altLang="en-US" sz="2000" i="0" dirty="0">
                <a:latin typeface="Times New Roman" panose="02020603050405020304" pitchFamily="18" charset="0"/>
              </a:rPr>
              <a:t>，目前</a:t>
            </a:r>
            <a:r>
              <a:rPr lang="en-US" altLang="zh-CN" sz="2000" i="0" dirty="0">
                <a:latin typeface="Times New Roman" panose="02020603050405020304" pitchFamily="18" charset="0"/>
              </a:rPr>
              <a:t>SiO2</a:t>
            </a:r>
            <a:r>
              <a:rPr lang="zh-CN" altLang="en-US" sz="2000" i="0" dirty="0">
                <a:latin typeface="Times New Roman" panose="02020603050405020304" pitchFamily="18" charset="0"/>
              </a:rPr>
              <a:t>，</a:t>
            </a:r>
            <a:r>
              <a:rPr lang="en-US" altLang="zh-CN" sz="2000" i="0" dirty="0">
                <a:latin typeface="Times New Roman" panose="02020603050405020304" pitchFamily="18" charset="0"/>
              </a:rPr>
              <a:t>SiN</a:t>
            </a:r>
            <a:r>
              <a:rPr lang="zh-CN" altLang="en-US" sz="2000" i="0" dirty="0">
                <a:latin typeface="Times New Roman" panose="02020603050405020304" pitchFamily="18" charset="0"/>
              </a:rPr>
              <a:t>的生长方法为</a:t>
            </a:r>
            <a:r>
              <a:rPr lang="en-US" altLang="zh-CN" sz="2000" i="0" dirty="0">
                <a:latin typeface="Times New Roman" panose="02020603050405020304" pitchFamily="18" charset="0"/>
              </a:rPr>
              <a:t>PECVD</a:t>
            </a:r>
            <a:r>
              <a:rPr lang="zh-CN" altLang="en-US" sz="2000" i="0" dirty="0">
                <a:latin typeface="Times New Roman" panose="02020603050405020304" pitchFamily="18" charset="0"/>
              </a:rPr>
              <a:t>。</a:t>
            </a:r>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3"/>
          <p:cNvSpPr/>
          <p:nvPr/>
        </p:nvSpPr>
        <p:spPr>
          <a:xfrm>
            <a:off x="1370013" y="4214813"/>
            <a:ext cx="4071937" cy="157162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66563" name="矩形 2"/>
          <p:cNvSpPr/>
          <p:nvPr/>
        </p:nvSpPr>
        <p:spPr>
          <a:xfrm>
            <a:off x="3357563" y="285750"/>
            <a:ext cx="1571625" cy="584200"/>
          </a:xfrm>
          <a:prstGeom prst="rect">
            <a:avLst/>
          </a:prstGeom>
          <a:noFill/>
          <a:ln w="9525">
            <a:noFill/>
          </a:ln>
        </p:spPr>
        <p:txBody>
          <a:bodyPr>
            <a:spAutoFit/>
          </a:bodyPr>
          <a:lstStyle/>
          <a:p>
            <a:r>
              <a:rPr lang="zh-CN" altLang="en-US" sz="3200" b="1" i="0" dirty="0">
                <a:latin typeface="Times New Roman" panose="02020603050405020304" pitchFamily="18" charset="0"/>
              </a:rPr>
              <a:t>电镀</a:t>
            </a:r>
            <a:endParaRPr lang="en-US" altLang="zh-CN" sz="3200" b="1" i="0" dirty="0">
              <a:latin typeface="Times New Roman" panose="02020603050405020304" pitchFamily="18" charset="0"/>
            </a:endParaRPr>
          </a:p>
        </p:txBody>
      </p:sp>
      <p:sp>
        <p:nvSpPr>
          <p:cNvPr id="66564" name="矩形 2"/>
          <p:cNvSpPr/>
          <p:nvPr/>
        </p:nvSpPr>
        <p:spPr>
          <a:xfrm>
            <a:off x="1370013" y="3000375"/>
            <a:ext cx="4071937" cy="2786063"/>
          </a:xfrm>
          <a:prstGeom prst="rect">
            <a:avLst/>
          </a:prstGeom>
          <a:no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66565" name="矩形 4"/>
          <p:cNvSpPr/>
          <p:nvPr/>
        </p:nvSpPr>
        <p:spPr>
          <a:xfrm>
            <a:off x="1941513" y="3714750"/>
            <a:ext cx="357187" cy="1785938"/>
          </a:xfrm>
          <a:prstGeom prst="rect">
            <a:avLst/>
          </a:prstGeom>
          <a:solidFill>
            <a:srgbClr val="FFC000"/>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6" name="矩形 5"/>
          <p:cNvSpPr/>
          <p:nvPr/>
        </p:nvSpPr>
        <p:spPr bwMode="auto">
          <a:xfrm>
            <a:off x="4227513" y="3786188"/>
            <a:ext cx="214313" cy="1714500"/>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矩形 6"/>
          <p:cNvSpPr/>
          <p:nvPr/>
        </p:nvSpPr>
        <p:spPr bwMode="auto">
          <a:xfrm>
            <a:off x="4156075" y="4643438"/>
            <a:ext cx="71438" cy="714375"/>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6568" name="任意多边形 8"/>
          <p:cNvSpPr/>
          <p:nvPr/>
        </p:nvSpPr>
        <p:spPr>
          <a:xfrm>
            <a:off x="4298950" y="1428750"/>
            <a:ext cx="1022350" cy="2357438"/>
          </a:xfrm>
          <a:custGeom>
            <a:avLst/>
            <a:gdLst>
              <a:gd name="txL" fmla="*/ 0 w 949739"/>
              <a:gd name="txT" fmla="*/ 0 h 2548835"/>
              <a:gd name="txR" fmla="*/ 949739 w 949739"/>
              <a:gd name="txB" fmla="*/ 2548835 h 2548835"/>
            </a:gdLst>
            <a:ahLst/>
            <a:cxnLst>
              <a:cxn ang="0">
                <a:pos x="0" y="578389"/>
              </a:cxn>
              <a:cxn ang="0">
                <a:pos x="3440867" y="364876"/>
              </a:cxn>
              <a:cxn ang="0">
                <a:pos x="2473129" y="58140"/>
              </a:cxn>
              <a:cxn ang="0">
                <a:pos x="430107" y="16039"/>
              </a:cxn>
            </a:cxnLst>
            <a:rect l="txL" t="txT" r="txR" b="txB"/>
            <a:pathLst>
              <a:path w="949739" h="2548835">
                <a:moveTo>
                  <a:pt x="0" y="2548835"/>
                </a:moveTo>
                <a:cubicBezTo>
                  <a:pt x="373269" y="2269435"/>
                  <a:pt x="746539" y="1990035"/>
                  <a:pt x="848139" y="1607931"/>
                </a:cubicBezTo>
                <a:cubicBezTo>
                  <a:pt x="949739" y="1225827"/>
                  <a:pt x="733287" y="512418"/>
                  <a:pt x="609600" y="256209"/>
                </a:cubicBezTo>
                <a:cubicBezTo>
                  <a:pt x="485913" y="0"/>
                  <a:pt x="295965" y="35339"/>
                  <a:pt x="106017" y="70678"/>
                </a:cubicBezTo>
              </a:path>
            </a:pathLst>
          </a:custGeom>
          <a:no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66569" name="椭圆 9"/>
          <p:cNvSpPr/>
          <p:nvPr/>
        </p:nvSpPr>
        <p:spPr>
          <a:xfrm>
            <a:off x="1870075" y="1071563"/>
            <a:ext cx="785813" cy="714375"/>
          </a:xfrm>
          <a:prstGeom prst="ellipse">
            <a:avLst/>
          </a:prstGeom>
          <a:noFill/>
          <a:ln w="9525" cap="flat" cmpd="sng">
            <a:solidFill>
              <a:schemeClr val="tx1"/>
            </a:solidFill>
            <a:prstDash val="solid"/>
            <a:headEnd type="none" w="med" len="med"/>
            <a:tailEnd type="none" w="med" len="med"/>
          </a:ln>
        </p:spPr>
        <p:txBody>
          <a:bodyPr/>
          <a:lstStyle/>
          <a:p>
            <a:endParaRPr lang="zh-CN" altLang="en-US" i="0" dirty="0">
              <a:latin typeface="Times New Roman" panose="02020603050405020304" pitchFamily="18" charset="0"/>
            </a:endParaRPr>
          </a:p>
        </p:txBody>
      </p:sp>
      <p:cxnSp>
        <p:nvCxnSpPr>
          <p:cNvPr id="66570" name="直接连接符 11"/>
          <p:cNvCxnSpPr>
            <a:stCxn id="66569" idx="6"/>
          </p:cNvCxnSpPr>
          <p:nvPr/>
        </p:nvCxnSpPr>
        <p:spPr>
          <a:xfrm>
            <a:off x="2655888" y="1428750"/>
            <a:ext cx="642937" cy="1588"/>
          </a:xfrm>
          <a:prstGeom prst="line">
            <a:avLst/>
          </a:prstGeom>
          <a:ln w="9525" cap="flat" cmpd="sng">
            <a:solidFill>
              <a:schemeClr val="tx1"/>
            </a:solidFill>
            <a:prstDash val="solid"/>
            <a:headEnd type="none" w="med" len="med"/>
            <a:tailEnd type="none" w="med" len="med"/>
          </a:ln>
        </p:spPr>
      </p:cxnSp>
      <p:cxnSp>
        <p:nvCxnSpPr>
          <p:cNvPr id="66571" name="直接连接符 13"/>
          <p:cNvCxnSpPr/>
          <p:nvPr/>
        </p:nvCxnSpPr>
        <p:spPr>
          <a:xfrm rot="5400000">
            <a:off x="3082925" y="1427163"/>
            <a:ext cx="428625" cy="1587"/>
          </a:xfrm>
          <a:prstGeom prst="line">
            <a:avLst/>
          </a:prstGeom>
          <a:ln w="19050" cap="flat" cmpd="sng">
            <a:solidFill>
              <a:schemeClr val="tx1"/>
            </a:solidFill>
            <a:prstDash val="solid"/>
            <a:headEnd type="none" w="med" len="med"/>
            <a:tailEnd type="none" w="med" len="med"/>
          </a:ln>
        </p:spPr>
      </p:cxnSp>
      <p:cxnSp>
        <p:nvCxnSpPr>
          <p:cNvPr id="16" name="直接连接符 15"/>
          <p:cNvCxnSpPr/>
          <p:nvPr/>
        </p:nvCxnSpPr>
        <p:spPr bwMode="auto">
          <a:xfrm rot="5400000">
            <a:off x="3262313" y="1463675"/>
            <a:ext cx="214313" cy="1588"/>
          </a:xfrm>
          <a:prstGeom prst="line">
            <a:avLst/>
          </a:prstGeom>
          <a:ln w="539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573" name="直接连接符 17"/>
          <p:cNvCxnSpPr/>
          <p:nvPr/>
        </p:nvCxnSpPr>
        <p:spPr>
          <a:xfrm>
            <a:off x="3370263" y="1460500"/>
            <a:ext cx="214312" cy="1588"/>
          </a:xfrm>
          <a:prstGeom prst="line">
            <a:avLst/>
          </a:prstGeom>
          <a:ln w="9525" cap="flat" cmpd="sng">
            <a:solidFill>
              <a:schemeClr val="tx1"/>
            </a:solidFill>
            <a:prstDash val="solid"/>
            <a:headEnd type="none" w="med" len="med"/>
            <a:tailEnd type="none" w="med" len="med"/>
          </a:ln>
        </p:spPr>
      </p:cxnSp>
      <p:sp>
        <p:nvSpPr>
          <p:cNvPr id="66574" name="椭圆 18"/>
          <p:cNvSpPr/>
          <p:nvPr/>
        </p:nvSpPr>
        <p:spPr>
          <a:xfrm>
            <a:off x="3584575" y="1428750"/>
            <a:ext cx="107950" cy="107950"/>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i="0" dirty="0">
              <a:latin typeface="Times New Roman" panose="02020603050405020304" pitchFamily="18" charset="0"/>
            </a:endParaRPr>
          </a:p>
        </p:txBody>
      </p:sp>
      <p:sp>
        <p:nvSpPr>
          <p:cNvPr id="66575" name="椭圆 19"/>
          <p:cNvSpPr/>
          <p:nvPr/>
        </p:nvSpPr>
        <p:spPr>
          <a:xfrm>
            <a:off x="4298950" y="1428750"/>
            <a:ext cx="107950" cy="107950"/>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i="0" dirty="0">
              <a:latin typeface="Times New Roman" panose="02020603050405020304" pitchFamily="18" charset="0"/>
            </a:endParaRPr>
          </a:p>
        </p:txBody>
      </p:sp>
      <p:cxnSp>
        <p:nvCxnSpPr>
          <p:cNvPr id="66576" name="直接连接符 21"/>
          <p:cNvCxnSpPr>
            <a:stCxn id="66574" idx="0"/>
          </p:cNvCxnSpPr>
          <p:nvPr/>
        </p:nvCxnSpPr>
        <p:spPr>
          <a:xfrm rot="5400000" flipH="1" flipV="1">
            <a:off x="3860800" y="919163"/>
            <a:ext cx="285750" cy="731837"/>
          </a:xfrm>
          <a:prstGeom prst="line">
            <a:avLst/>
          </a:prstGeom>
          <a:ln w="9525" cap="flat" cmpd="sng">
            <a:solidFill>
              <a:schemeClr val="tx1"/>
            </a:solidFill>
            <a:prstDash val="solid"/>
            <a:headEnd type="none" w="med" len="med"/>
            <a:tailEnd type="none" w="med" len="med"/>
          </a:ln>
        </p:spPr>
      </p:cxnSp>
      <p:sp>
        <p:nvSpPr>
          <p:cNvPr id="66577" name="TextBox 22"/>
          <p:cNvSpPr txBox="1"/>
          <p:nvPr/>
        </p:nvSpPr>
        <p:spPr>
          <a:xfrm>
            <a:off x="1941513" y="1214438"/>
            <a:ext cx="642937" cy="461962"/>
          </a:xfrm>
          <a:prstGeom prst="rect">
            <a:avLst/>
          </a:prstGeom>
          <a:noFill/>
          <a:ln w="9525">
            <a:noFill/>
          </a:ln>
        </p:spPr>
        <p:txBody>
          <a:bodyPr>
            <a:spAutoFit/>
          </a:bodyPr>
          <a:lstStyle/>
          <a:p>
            <a:pPr algn="ctr"/>
            <a:r>
              <a:rPr lang="en-US" altLang="zh-CN" i="0" dirty="0">
                <a:latin typeface="Times New Roman" panose="02020603050405020304" pitchFamily="18" charset="0"/>
              </a:rPr>
              <a:t>A</a:t>
            </a:r>
            <a:endParaRPr lang="zh-CN" altLang="en-US" i="0" dirty="0">
              <a:latin typeface="Times New Roman" panose="02020603050405020304" pitchFamily="18" charset="0"/>
            </a:endParaRPr>
          </a:p>
        </p:txBody>
      </p:sp>
      <p:sp>
        <p:nvSpPr>
          <p:cNvPr id="66578" name="任意多边形 23"/>
          <p:cNvSpPr/>
          <p:nvPr/>
        </p:nvSpPr>
        <p:spPr>
          <a:xfrm>
            <a:off x="500063" y="1365250"/>
            <a:ext cx="1784350" cy="2424113"/>
          </a:xfrm>
          <a:custGeom>
            <a:avLst/>
            <a:gdLst>
              <a:gd name="txL" fmla="*/ 0 w 1784625"/>
              <a:gd name="txT" fmla="*/ 0 h 2425148"/>
              <a:gd name="txR" fmla="*/ 1784625 w 1784625"/>
              <a:gd name="txB" fmla="*/ 2425148 h 2425148"/>
            </a:gdLst>
            <a:ahLst/>
            <a:cxnLst>
              <a:cxn ang="0">
                <a:pos x="1363400" y="52599"/>
              </a:cxn>
              <a:cxn ang="0">
                <a:pos x="411878" y="170962"/>
              </a:cxn>
              <a:cxn ang="0">
                <a:pos x="187217" y="1078360"/>
              </a:cxn>
              <a:cxn ang="0">
                <a:pos x="1535194" y="1749044"/>
              </a:cxn>
              <a:cxn ang="0">
                <a:pos x="1654138" y="2406578"/>
              </a:cxn>
            </a:cxnLst>
            <a:rect l="txL" t="txT" r="txR" b="txB"/>
            <a:pathLst>
              <a:path w="1784625" h="2425148">
                <a:moveTo>
                  <a:pt x="1367182" y="53009"/>
                </a:moveTo>
                <a:cubicBezTo>
                  <a:pt x="988391" y="26504"/>
                  <a:pt x="609600" y="0"/>
                  <a:pt x="413026" y="172278"/>
                </a:cubicBezTo>
                <a:cubicBezTo>
                  <a:pt x="216452" y="344556"/>
                  <a:pt x="0" y="821635"/>
                  <a:pt x="187739" y="1086678"/>
                </a:cubicBezTo>
                <a:cubicBezTo>
                  <a:pt x="375478" y="1351721"/>
                  <a:pt x="1294295" y="1539461"/>
                  <a:pt x="1539460" y="1762539"/>
                </a:cubicBezTo>
                <a:cubicBezTo>
                  <a:pt x="1784625" y="1985617"/>
                  <a:pt x="1721677" y="2205382"/>
                  <a:pt x="1658730" y="2425148"/>
                </a:cubicBezTo>
              </a:path>
            </a:pathLst>
          </a:custGeom>
          <a:no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66579" name="TextBox 26"/>
          <p:cNvSpPr txBox="1"/>
          <p:nvPr/>
        </p:nvSpPr>
        <p:spPr>
          <a:xfrm>
            <a:off x="285750" y="5842000"/>
            <a:ext cx="8858250" cy="1016000"/>
          </a:xfrm>
          <a:prstGeom prst="rect">
            <a:avLst/>
          </a:prstGeom>
          <a:solidFill>
            <a:schemeClr val="bg1"/>
          </a:solidFill>
          <a:ln w="9525">
            <a:noFill/>
          </a:ln>
        </p:spPr>
        <p:txBody>
          <a:bodyPr>
            <a:spAutoFit/>
          </a:bodyPr>
          <a:lstStyle/>
          <a:p>
            <a:r>
              <a:rPr lang="zh-CN" altLang="en-US" sz="2000" i="0" dirty="0">
                <a:latin typeface="Times New Roman" panose="02020603050405020304" pitchFamily="18" charset="0"/>
              </a:rPr>
              <a:t>分立镀</a:t>
            </a:r>
            <a:r>
              <a:rPr lang="en-US" altLang="zh-CN" sz="2000" i="0" dirty="0">
                <a:latin typeface="Times New Roman" panose="02020603050405020304" pitchFamily="18" charset="0"/>
              </a:rPr>
              <a:t>Cu</a:t>
            </a:r>
            <a:r>
              <a:rPr lang="zh-CN" altLang="en-US" sz="2000" i="0" dirty="0">
                <a:latin typeface="Times New Roman" panose="02020603050405020304" pitchFamily="18" charset="0"/>
              </a:rPr>
              <a:t>的实验，利用</a:t>
            </a:r>
            <a:r>
              <a:rPr lang="en-US" altLang="zh-CN" sz="2000" i="0" dirty="0">
                <a:latin typeface="Times New Roman" panose="02020603050405020304" pitchFamily="18" charset="0"/>
              </a:rPr>
              <a:t>SU8</a:t>
            </a:r>
            <a:r>
              <a:rPr lang="zh-CN" altLang="en-US" sz="2000" i="0" dirty="0">
                <a:latin typeface="Times New Roman" panose="02020603050405020304" pitchFamily="18" charset="0"/>
              </a:rPr>
              <a:t>厚胶（</a:t>
            </a:r>
            <a:r>
              <a:rPr lang="en-US" altLang="zh-CN" sz="2000" i="0" dirty="0">
                <a:latin typeface="Times New Roman" panose="02020603050405020304" pitchFamily="18" charset="0"/>
              </a:rPr>
              <a:t>100</a:t>
            </a:r>
            <a:r>
              <a:rPr lang="zh-CN" altLang="en-US" sz="2000" i="0" dirty="0">
                <a:latin typeface="Times New Roman" panose="02020603050405020304" pitchFamily="18" charset="0"/>
              </a:rPr>
              <a:t>微米）在相互有金属连接的芯片上进行镀</a:t>
            </a:r>
            <a:r>
              <a:rPr lang="en-US" altLang="zh-CN" sz="2000" i="0" dirty="0">
                <a:latin typeface="Times New Roman" panose="02020603050405020304" pitchFamily="18" charset="0"/>
              </a:rPr>
              <a:t>Cu</a:t>
            </a:r>
            <a:r>
              <a:rPr lang="zh-CN" altLang="en-US" sz="2000" i="0" dirty="0">
                <a:latin typeface="Times New Roman" panose="02020603050405020304" pitchFamily="18" charset="0"/>
              </a:rPr>
              <a:t>。需考虑电镀液的调配、电镀籽晶颗粒的尺寸，密度，材料、电镀电流密度的选择，着重考虑电镀层的硬度、膨胀系数与外延薄膜匹配的问题。</a:t>
            </a:r>
            <a:endParaRPr lang="zh-CN" altLang="en-US" sz="2000" i="0" dirty="0">
              <a:latin typeface="Times New Roman" panose="02020603050405020304" pitchFamily="18" charset="0"/>
            </a:endParaRPr>
          </a:p>
        </p:txBody>
      </p:sp>
      <p:pic>
        <p:nvPicPr>
          <p:cNvPr id="66580" name="Picture 2" descr="dldt-3-2"/>
          <p:cNvPicPr>
            <a:picLocks noChangeAspect="1"/>
          </p:cNvPicPr>
          <p:nvPr/>
        </p:nvPicPr>
        <p:blipFill>
          <a:blip r:embed="rId1"/>
          <a:stretch>
            <a:fillRect/>
          </a:stretch>
        </p:blipFill>
        <p:spPr>
          <a:xfrm>
            <a:off x="5857875" y="2714625"/>
            <a:ext cx="3055938" cy="2500313"/>
          </a:xfrm>
          <a:prstGeom prst="rect">
            <a:avLst/>
          </a:prstGeom>
          <a:noFill/>
          <a:ln w="9525">
            <a:noFill/>
          </a:ln>
        </p:spPr>
      </p:pic>
      <p:sp>
        <p:nvSpPr>
          <p:cNvPr id="2" name="灯片编号占位符 1"/>
          <p:cNvSpPr>
            <a:spLocks noGrp="1"/>
          </p:cNvSpPr>
          <p:nvPr>
            <p:ph type="sldNum" sz="quarter" idx="12"/>
          </p:nvPr>
        </p:nvSpPr>
        <p:spPr>
          <a:xfrm>
            <a:off x="8647113" y="6398578"/>
            <a:ext cx="366713"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p:cNvPicPr>
          <p:nvPr/>
        </p:nvPicPr>
        <p:blipFill>
          <a:blip r:embed="rId1"/>
          <a:stretch>
            <a:fillRect/>
          </a:stretch>
        </p:blipFill>
        <p:spPr>
          <a:xfrm>
            <a:off x="357188" y="1285875"/>
            <a:ext cx="8410575" cy="4857750"/>
          </a:xfrm>
          <a:prstGeom prst="rect">
            <a:avLst/>
          </a:prstGeom>
          <a:noFill/>
          <a:ln w="9525">
            <a:noFill/>
          </a:ln>
        </p:spPr>
      </p:pic>
      <p:sp>
        <p:nvSpPr>
          <p:cNvPr id="67587" name="TextBox 2"/>
          <p:cNvSpPr txBox="1"/>
          <p:nvPr/>
        </p:nvSpPr>
        <p:spPr>
          <a:xfrm>
            <a:off x="1143000" y="357188"/>
            <a:ext cx="6858000" cy="584200"/>
          </a:xfrm>
          <a:prstGeom prst="rect">
            <a:avLst/>
          </a:prstGeom>
          <a:noFill/>
          <a:ln w="9525">
            <a:noFill/>
          </a:ln>
        </p:spPr>
        <p:txBody>
          <a:bodyPr>
            <a:spAutoFit/>
          </a:bodyPr>
          <a:lstStyle/>
          <a:p>
            <a:r>
              <a:rPr lang="zh-CN" altLang="en-US" sz="3200" b="1" dirty="0">
                <a:solidFill>
                  <a:srgbClr val="FF0000"/>
                </a:solidFill>
                <a:latin typeface="Times New Roman" panose="02020603050405020304" pitchFamily="18" charset="0"/>
              </a:rPr>
              <a:t>镀膜的颗粒度大小</a:t>
            </a:r>
            <a:endParaRPr lang="zh-CN" altLang="en-US" sz="3200" b="1" dirty="0">
              <a:solidFill>
                <a:srgbClr val="FF0000"/>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755650" y="0"/>
            <a:ext cx="7772400" cy="114300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3.2.1.4 </a:t>
            </a:r>
            <a:r>
              <a:rPr kumimoji="0" lang="zh-CN" alt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纳米压印</a:t>
            </a:r>
            <a:endParaRPr kumimoji="0" lang="zh-CN" alt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5" name="Rectangle 2"/>
          <p:cNvSpPr txBox="1">
            <a:spLocks noChangeArrowheads="1"/>
          </p:cNvSpPr>
          <p:nvPr/>
        </p:nvSpPr>
        <p:spPr>
          <a:xfrm>
            <a:off x="0" y="1125538"/>
            <a:ext cx="8229600" cy="649288"/>
          </a:xfrm>
          <a:prstGeom prst="rect">
            <a:avLst/>
          </a:prstGeom>
        </p:spPr>
        <p:txBody>
          <a:bodyPr anchor="ctr">
            <a:normAutofit/>
          </a:bodyPr>
          <a:lstStyle/>
          <a:p>
            <a:pPr marR="0" defTabSz="914400" eaLnBrk="1" fontAlgn="auto" hangingPunct="1">
              <a:spcAft>
                <a:spcPts val="0"/>
              </a:spcAft>
              <a:buClrTx/>
              <a:buSzTx/>
              <a:buFontTx/>
              <a:defRPr/>
            </a:pPr>
            <a:r>
              <a:rPr kumimoji="0" lang="zh-CN" sz="3600" b="1" i="0" kern="1200" cap="none" spc="0" normalizeH="0" baseline="0" noProof="0" dirty="0">
                <a:solidFill>
                  <a:srgbClr val="FF0000"/>
                </a:solidFill>
                <a:latin typeface="Times New Roman" panose="02020603050405020304" pitchFamily="18" charset="0"/>
                <a:ea typeface="+mj-ea"/>
                <a:cs typeface="+mj-cs"/>
              </a:rPr>
              <a:t>新一代纳米微加工技术：纳米压印技术</a:t>
            </a:r>
            <a:endParaRPr kumimoji="0" lang="zh-CN" sz="3600" b="1" i="0" kern="1200" cap="none" spc="0" normalizeH="0" baseline="0" noProof="0" dirty="0">
              <a:solidFill>
                <a:srgbClr val="FF0000"/>
              </a:solidFill>
              <a:latin typeface="Times New Roman" panose="02020603050405020304" pitchFamily="18" charset="0"/>
              <a:ea typeface="+mj-ea"/>
              <a:cs typeface="+mj-cs"/>
            </a:endParaRPr>
          </a:p>
        </p:txBody>
      </p:sp>
      <p:sp>
        <p:nvSpPr>
          <p:cNvPr id="31748" name="Text Box 3"/>
          <p:cNvSpPr txBox="1"/>
          <p:nvPr/>
        </p:nvSpPr>
        <p:spPr>
          <a:xfrm>
            <a:off x="0" y="1700213"/>
            <a:ext cx="8820150" cy="1016000"/>
          </a:xfrm>
          <a:prstGeom prst="rect">
            <a:avLst/>
          </a:prstGeom>
          <a:noFill/>
          <a:ln w="9525">
            <a:noFill/>
          </a:ln>
        </p:spPr>
        <p:txBody>
          <a:bodyPr>
            <a:spAutoFit/>
          </a:bodyPr>
          <a:lstStyle/>
          <a:p>
            <a:r>
              <a:rPr lang="zh-CN" altLang="en-US" sz="2000" i="0" dirty="0">
                <a:latin typeface="Arial" panose="020B0604020202020204" pitchFamily="34" charset="0"/>
              </a:rPr>
              <a:t>美国工程院院士、普林斯顿大学教授</a:t>
            </a:r>
            <a:r>
              <a:rPr lang="en-US" altLang="zh-CN" sz="2000" i="0" dirty="0">
                <a:latin typeface="Arial" panose="020B0604020202020204" pitchFamily="34" charset="0"/>
              </a:rPr>
              <a:t>Stephen. Y. Chou</a:t>
            </a:r>
            <a:r>
              <a:rPr lang="zh-CN" altLang="en-US" sz="2000" i="0" dirty="0">
                <a:latin typeface="Arial" panose="020B0604020202020204" pitchFamily="34" charset="0"/>
              </a:rPr>
              <a:t>教授发明，麻省理工大学的</a:t>
            </a:r>
            <a:r>
              <a:rPr lang="en-US" altLang="zh-CN" sz="2000" i="0" dirty="0">
                <a:latin typeface="Arial" panose="020B0604020202020204" pitchFamily="34" charset="0"/>
              </a:rPr>
              <a:t>《</a:t>
            </a:r>
            <a:r>
              <a:rPr lang="zh-CN" altLang="en-US" sz="2000" i="0" dirty="0">
                <a:latin typeface="Arial" panose="020B0604020202020204" pitchFamily="34" charset="0"/>
              </a:rPr>
              <a:t>技术回顾</a:t>
            </a:r>
            <a:r>
              <a:rPr lang="en-US" altLang="zh-CN" sz="2000" i="0" dirty="0">
                <a:latin typeface="Arial" panose="020B0604020202020204" pitchFamily="34" charset="0"/>
              </a:rPr>
              <a:t>》</a:t>
            </a:r>
            <a:r>
              <a:rPr lang="zh-CN" altLang="en-US" sz="2000" i="0" dirty="0">
                <a:latin typeface="Arial" panose="020B0604020202020204" pitchFamily="34" charset="0"/>
              </a:rPr>
              <a:t>杂志把纳米压印技术列为</a:t>
            </a:r>
            <a:r>
              <a:rPr lang="en-US" altLang="zh-CN" sz="2000" i="0" dirty="0">
                <a:latin typeface="Arial" panose="020B0604020202020204" pitchFamily="34" charset="0"/>
              </a:rPr>
              <a:t>10</a:t>
            </a:r>
            <a:r>
              <a:rPr lang="zh-CN" altLang="en-US" sz="2000" i="0" dirty="0">
                <a:latin typeface="Arial" panose="020B0604020202020204" pitchFamily="34" charset="0"/>
              </a:rPr>
              <a:t>项新出现的能在未来数十年内改变世界的技术之一</a:t>
            </a:r>
            <a:endParaRPr lang="zh-CN" altLang="en-US" sz="2000" i="0" dirty="0">
              <a:latin typeface="Times New Roman" panose="02020603050405020304" pitchFamily="18" charset="0"/>
            </a:endParaRPr>
          </a:p>
        </p:txBody>
      </p:sp>
      <p:pic>
        <p:nvPicPr>
          <p:cNvPr id="31749" name="Picture 4" descr="Picture8"/>
          <p:cNvPicPr>
            <a:picLocks noChangeAspect="1"/>
          </p:cNvPicPr>
          <p:nvPr/>
        </p:nvPicPr>
        <p:blipFill>
          <a:blip r:embed="rId1"/>
          <a:stretch>
            <a:fillRect/>
          </a:stretch>
        </p:blipFill>
        <p:spPr>
          <a:xfrm>
            <a:off x="3779838" y="3141663"/>
            <a:ext cx="2541587" cy="2940050"/>
          </a:xfrm>
          <a:prstGeom prst="rect">
            <a:avLst/>
          </a:prstGeom>
          <a:noFill/>
          <a:ln w="9525">
            <a:noFill/>
          </a:ln>
        </p:spPr>
      </p:pic>
      <p:pic>
        <p:nvPicPr>
          <p:cNvPr id="31750" name="Picture 5"/>
          <p:cNvPicPr>
            <a:picLocks noChangeAspect="1"/>
          </p:cNvPicPr>
          <p:nvPr/>
        </p:nvPicPr>
        <p:blipFill>
          <a:blip r:embed="rId2"/>
          <a:stretch>
            <a:fillRect/>
          </a:stretch>
        </p:blipFill>
        <p:spPr>
          <a:xfrm>
            <a:off x="6443663" y="3141663"/>
            <a:ext cx="2400300" cy="2962275"/>
          </a:xfrm>
          <a:prstGeom prst="rect">
            <a:avLst/>
          </a:prstGeom>
          <a:noFill/>
          <a:ln w="9525">
            <a:noFill/>
          </a:ln>
        </p:spPr>
      </p:pic>
      <p:pic>
        <p:nvPicPr>
          <p:cNvPr id="31751" name="Picture 6"/>
          <p:cNvPicPr>
            <a:picLocks noChangeAspect="1"/>
          </p:cNvPicPr>
          <p:nvPr/>
        </p:nvPicPr>
        <p:blipFill>
          <a:blip r:embed="rId3"/>
          <a:stretch>
            <a:fillRect/>
          </a:stretch>
        </p:blipFill>
        <p:spPr>
          <a:xfrm>
            <a:off x="0" y="2665413"/>
            <a:ext cx="3502025" cy="3529012"/>
          </a:xfrm>
          <a:prstGeom prst="rect">
            <a:avLst/>
          </a:prstGeom>
          <a:noFill/>
          <a:ln w="9525">
            <a:noFill/>
          </a:ln>
        </p:spPr>
      </p:pic>
      <p:sp>
        <p:nvSpPr>
          <p:cNvPr id="2" name="灯片编号占位符 1"/>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p:cNvPicPr>
            <a:picLocks noChangeAspect="1"/>
          </p:cNvPicPr>
          <p:nvPr/>
        </p:nvPicPr>
        <p:blipFill>
          <a:blip r:embed="rId1"/>
          <a:stretch>
            <a:fillRect/>
          </a:stretch>
        </p:blipFill>
        <p:spPr>
          <a:xfrm>
            <a:off x="602933" y="0"/>
            <a:ext cx="7912100" cy="6858000"/>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1"/>
          <p:cNvSpPr txBox="1"/>
          <p:nvPr/>
        </p:nvSpPr>
        <p:spPr>
          <a:xfrm>
            <a:off x="714375" y="301625"/>
            <a:ext cx="8001000" cy="6492875"/>
          </a:xfrm>
          <a:prstGeom prst="rect">
            <a:avLst/>
          </a:prstGeom>
          <a:solidFill>
            <a:schemeClr val="bg1"/>
          </a:solidFill>
          <a:ln w="9525">
            <a:noFill/>
          </a:ln>
        </p:spPr>
        <p:txBody>
          <a:bodyPr>
            <a:spAutoFit/>
          </a:bodyPr>
          <a:lstStyle/>
          <a:p>
            <a:r>
              <a:rPr lang="zh-CN" altLang="en-US" sz="2000" i="0" dirty="0">
                <a:latin typeface="Times New Roman" panose="02020603050405020304" pitchFamily="18" charset="0"/>
              </a:rPr>
              <a:t>（</a:t>
            </a:r>
            <a:r>
              <a:rPr lang="en-US" altLang="zh-CN" sz="2000" i="0" dirty="0">
                <a:latin typeface="Times New Roman" panose="02020603050405020304" pitchFamily="18" charset="0"/>
              </a:rPr>
              <a:t>5</a:t>
            </a:r>
            <a:r>
              <a:rPr lang="zh-CN" altLang="en-US" sz="2000" i="0" dirty="0">
                <a:latin typeface="Times New Roman" panose="02020603050405020304" pitchFamily="18" charset="0"/>
              </a:rPr>
              <a:t>）后烘（</a:t>
            </a:r>
            <a:r>
              <a:rPr lang="en-US" altLang="zh-CN" sz="2000" i="0" dirty="0">
                <a:latin typeface="Times New Roman" panose="02020603050405020304" pitchFamily="18" charset="0"/>
              </a:rPr>
              <a:t>post </a:t>
            </a:r>
            <a:r>
              <a:rPr lang="zh-CN" altLang="en-US" sz="2000" i="0" dirty="0">
                <a:latin typeface="Times New Roman" panose="02020603050405020304" pitchFamily="18" charset="0"/>
              </a:rPr>
              <a:t> </a:t>
            </a:r>
            <a:r>
              <a:rPr lang="en-US" altLang="zh-CN" sz="2000" i="0" dirty="0">
                <a:latin typeface="Times New Roman" panose="02020603050405020304" pitchFamily="18" charset="0"/>
              </a:rPr>
              <a:t>exposure bake</a:t>
            </a:r>
            <a:r>
              <a:rPr lang="zh-CN" altLang="en-US" sz="2000" i="0" dirty="0">
                <a:latin typeface="Times New Roman" panose="02020603050405020304" pitchFamily="18" charset="0"/>
              </a:rPr>
              <a:t>）</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光线照射到光刻胶和外延片界面上时，会产生部分反射，入射光与反射光叠加形成驻波。后烘的作用是为了消除这种效应。但后烘会导致光活性物质的横向扩散，从而影响图形质量。</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6</a:t>
            </a:r>
            <a:r>
              <a:rPr lang="zh-CN" altLang="en-US" sz="2000" i="0" dirty="0">
                <a:latin typeface="Times New Roman" panose="02020603050405020304" pitchFamily="18" charset="0"/>
              </a:rPr>
              <a:t>）显影</a:t>
            </a:r>
            <a:endParaRPr lang="en-US" altLang="zh-CN" sz="2000" i="0" dirty="0">
              <a:latin typeface="Times New Roman" panose="02020603050405020304" pitchFamily="18" charset="0"/>
            </a:endParaRPr>
          </a:p>
          <a:p>
            <a:r>
              <a:rPr lang="en-US" altLang="zh-CN" sz="2000" i="0" dirty="0">
                <a:latin typeface="Times New Roman" panose="02020603050405020304" pitchFamily="18" charset="0"/>
              </a:rPr>
              <a:t>3</a:t>
            </a:r>
            <a:r>
              <a:rPr lang="zh-CN" altLang="en-US" sz="2000" i="0" dirty="0">
                <a:latin typeface="Times New Roman" panose="02020603050405020304" pitchFamily="18" charset="0"/>
              </a:rPr>
              <a:t>种显影方法：浸没法（</a:t>
            </a:r>
            <a:r>
              <a:rPr lang="en-US" altLang="zh-CN" sz="2000" i="0" dirty="0">
                <a:latin typeface="Times New Roman" panose="02020603050405020304" pitchFamily="18" charset="0"/>
              </a:rPr>
              <a:t>immersion),</a:t>
            </a:r>
            <a:r>
              <a:rPr lang="zh-CN" altLang="en-US" sz="2000" i="0" dirty="0">
                <a:latin typeface="Times New Roman" panose="02020603050405020304" pitchFamily="18" charset="0"/>
              </a:rPr>
              <a:t>喷淋法（</a:t>
            </a:r>
            <a:r>
              <a:rPr lang="en-US" altLang="zh-CN" sz="2000" i="0" dirty="0">
                <a:latin typeface="Times New Roman" panose="02020603050405020304" pitchFamily="18" charset="0"/>
              </a:rPr>
              <a:t>spray</a:t>
            </a:r>
            <a:r>
              <a:rPr lang="zh-CN" altLang="en-US" sz="2000" i="0" dirty="0">
                <a:latin typeface="Times New Roman" panose="02020603050405020304" pitchFamily="18" charset="0"/>
              </a:rPr>
              <a:t>），搅拌法（</a:t>
            </a:r>
            <a:r>
              <a:rPr lang="en-US" altLang="zh-CN" sz="2000" i="0" dirty="0">
                <a:latin typeface="Times New Roman" panose="02020603050405020304" pitchFamily="18" charset="0"/>
              </a:rPr>
              <a:t>puddle</a:t>
            </a:r>
            <a:r>
              <a:rPr lang="zh-CN" altLang="en-US" sz="2000" i="0" dirty="0">
                <a:latin typeface="Times New Roman" panose="02020603050405020304" pitchFamily="18" charset="0"/>
              </a:rPr>
              <a:t>）。浸没法是把曝光后的样品放置到显影液池内一段时间，取出洗净残留的显影液。</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喷淋法是将显影液喷淋到高速旋转的样品表面，清洗和干燥也是在旋转中完成。</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搅拌法是先将表面覆盖一层显影液，然后高速旋转并喷淋显影液，最后清洗和干燥也是在旋转中完成。</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7</a:t>
            </a:r>
            <a:r>
              <a:rPr lang="zh-CN" altLang="en-US" sz="2000" i="0" dirty="0">
                <a:latin typeface="Times New Roman" panose="02020603050405020304" pitchFamily="18" charset="0"/>
              </a:rPr>
              <a:t>）清除残胶：在深宽比较高的图形中，显影液不易充分显影，需要用氧气等离子体对样品进行清洗。但是清洗时间过长，将导致胶层厚度减少，以及图形精度的降低。</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a:t>
            </a:r>
            <a:r>
              <a:rPr lang="en-US" altLang="zh-CN" sz="2000" i="0" dirty="0">
                <a:latin typeface="Times New Roman" panose="02020603050405020304" pitchFamily="18" charset="0"/>
              </a:rPr>
              <a:t>8</a:t>
            </a:r>
            <a:r>
              <a:rPr lang="zh-CN" altLang="en-US" sz="2000" i="0" dirty="0">
                <a:latin typeface="Times New Roman" panose="02020603050405020304" pitchFamily="18" charset="0"/>
              </a:rPr>
              <a:t>）坚膜</a:t>
            </a:r>
            <a:r>
              <a:rPr lang="en-US" altLang="zh-CN" sz="2000" i="0" dirty="0">
                <a:latin typeface="Times New Roman" panose="02020603050405020304" pitchFamily="18" charset="0"/>
              </a:rPr>
              <a:t>(hard bake).</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坚膜使光刻胶更牢固的粘附在样品表面，并增加胶层的抗蚀能力。坚膜不是必须的工艺。其缺点是会增加去胶的困难，以及胶体的回流（</a:t>
            </a:r>
            <a:r>
              <a:rPr lang="en-US" altLang="zh-CN" sz="2000" i="0" dirty="0">
                <a:latin typeface="Times New Roman" panose="02020603050405020304" pitchFamily="18" charset="0"/>
              </a:rPr>
              <a:t>reflow</a:t>
            </a:r>
            <a:r>
              <a:rPr lang="zh-CN" altLang="en-US" sz="2000" i="0" dirty="0">
                <a:latin typeface="Times New Roman" panose="02020603050405020304" pitchFamily="18" charset="0"/>
              </a:rPr>
              <a:t>），使得图形边缘出现不敏锐。现在经常使用</a:t>
            </a:r>
            <a:r>
              <a:rPr lang="en-US" altLang="zh-CN" sz="2000" i="0" dirty="0">
                <a:latin typeface="Times New Roman" panose="02020603050405020304" pitchFamily="18" charset="0"/>
              </a:rPr>
              <a:t>reflow</a:t>
            </a:r>
            <a:r>
              <a:rPr lang="zh-CN" altLang="en-US" sz="2000" i="0" dirty="0">
                <a:latin typeface="Times New Roman" panose="02020603050405020304" pitchFamily="18" charset="0"/>
              </a:rPr>
              <a:t>来制备球冠形掩膜。</a:t>
            </a:r>
            <a:endParaRPr lang="en-US" altLang="zh-CN" sz="2000" i="0" dirty="0">
              <a:latin typeface="Times New Roman" panose="02020603050405020304" pitchFamily="18" charset="0"/>
            </a:endParaRPr>
          </a:p>
          <a:p>
            <a:endParaRPr lang="zh-CN" altLang="en-US" sz="2000" i="0" dirty="0">
              <a:latin typeface="Times New Roman" panose="02020603050405020304" pitchFamily="18" charset="0"/>
            </a:endParaRPr>
          </a:p>
        </p:txBody>
      </p:sp>
      <p:sp>
        <p:nvSpPr>
          <p:cNvPr id="2" name="灯片编号占位符 1"/>
          <p:cNvSpPr>
            <a:spLocks noGrp="1"/>
          </p:cNvSpPr>
          <p:nvPr>
            <p:ph type="sldNum" sz="quarter" idx="12"/>
          </p:nvPr>
        </p:nvSpPr>
        <p:spPr>
          <a:xfrm>
            <a:off x="8638223" y="6429058"/>
            <a:ext cx="366713"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p:cNvPicPr>
          <p:nvPr/>
        </p:nvPicPr>
        <p:blipFill>
          <a:blip r:embed="rId1"/>
          <a:stretch>
            <a:fillRect/>
          </a:stretch>
        </p:blipFill>
        <p:spPr>
          <a:xfrm>
            <a:off x="358140" y="115888"/>
            <a:ext cx="8607425" cy="6661150"/>
          </a:xfrm>
          <a:prstGeom prst="rect">
            <a:avLst/>
          </a:prstGeom>
          <a:noFill/>
          <a:ln w="9525">
            <a:noFill/>
          </a:ln>
        </p:spPr>
      </p:pic>
      <p:sp>
        <p:nvSpPr>
          <p:cNvPr id="2" name="灯片编号占位符 1"/>
          <p:cNvSpPr>
            <a:spLocks noGrp="1"/>
          </p:cNvSpPr>
          <p:nvPr>
            <p:ph type="sldNum" sz="quarter" idx="12"/>
          </p:nvPr>
        </p:nvSpPr>
        <p:spPr>
          <a:xfrm>
            <a:off x="8753158" y="6411913"/>
            <a:ext cx="366713"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p:cNvPicPr>
          <p:nvPr/>
        </p:nvPicPr>
        <p:blipFill>
          <a:blip r:embed="rId1"/>
          <a:stretch>
            <a:fillRect/>
          </a:stretch>
        </p:blipFill>
        <p:spPr>
          <a:xfrm>
            <a:off x="0" y="690563"/>
            <a:ext cx="9144000" cy="5476875"/>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p:cNvPicPr>
          <p:nvPr/>
        </p:nvPicPr>
        <p:blipFill>
          <a:blip r:embed="rId1"/>
          <a:stretch>
            <a:fillRect/>
          </a:stretch>
        </p:blipFill>
        <p:spPr>
          <a:xfrm>
            <a:off x="215265" y="357823"/>
            <a:ext cx="8713788" cy="6142037"/>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
          <p:cNvSpPr txBox="1">
            <a:spLocks noGrp="1"/>
          </p:cNvSpPr>
          <p:nvPr>
            <p:ph type="sldNum" sz="quarter" idx="12"/>
          </p:nvPr>
        </p:nvSpPr>
        <p:spPr>
          <a:xfrm>
            <a:off x="4114800" y="6400800"/>
            <a:ext cx="914400" cy="284163"/>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zh-CN" altLang="en-US" sz="1000" dirty="0"/>
            </a:fld>
            <a:endParaRPr lang="zh-CN" altLang="en-US" sz="1000" dirty="0"/>
          </a:p>
        </p:txBody>
      </p:sp>
      <p:sp>
        <p:nvSpPr>
          <p:cNvPr id="3" name="灯片编号占位符 3"/>
          <p:cNvSpPr txBox="1"/>
          <p:nvPr/>
        </p:nvSpPr>
        <p:spPr>
          <a:xfrm>
            <a:off x="6553200" y="6245225"/>
            <a:ext cx="2133600" cy="476250"/>
          </a:xfrm>
          <a:prstGeom prst="rect">
            <a:avLst/>
          </a:prstGeom>
          <a:noFill/>
        </p:spPr>
        <p:txBody>
          <a:bodyPr lIns="45720" rIns="45720" anchor="ctr"/>
          <a:lstStyle/>
          <a:p>
            <a:pPr eaLnBrk="1" hangingPunct="1"/>
            <a:fld id="{9A0DB2DC-4C9A-4742-B13C-FB6460FD3503}" type="slidenum">
              <a:rPr lang="en-US" altLang="zh-CN" sz="1100" dirty="0">
                <a:solidFill>
                  <a:srgbClr val="747474"/>
                </a:solidFill>
                <a:latin typeface="Lucida Sans Unicode" panose="020B0602030504020204" pitchFamily="34" charset="0"/>
                <a:ea typeface="黑体" panose="02010609060101010101" pitchFamily="49" charset="-122"/>
              </a:rPr>
            </a:fld>
            <a:endParaRPr lang="en-US" altLang="zh-CN" sz="1100" dirty="0">
              <a:solidFill>
                <a:srgbClr val="747474"/>
              </a:solidFill>
              <a:latin typeface="Lucida Sans Unicode" panose="020B0602030504020204" pitchFamily="34" charset="0"/>
              <a:ea typeface="黑体" panose="02010609060101010101" pitchFamily="49" charset="-122"/>
            </a:endParaRPr>
          </a:p>
        </p:txBody>
      </p:sp>
      <p:pic>
        <p:nvPicPr>
          <p:cNvPr id="36868" name="Picture 4"/>
          <p:cNvPicPr>
            <a:picLocks noChangeAspect="1"/>
          </p:cNvPicPr>
          <p:nvPr/>
        </p:nvPicPr>
        <p:blipFill>
          <a:blip r:embed="rId1"/>
          <a:stretch>
            <a:fillRect/>
          </a:stretch>
        </p:blipFill>
        <p:spPr>
          <a:xfrm>
            <a:off x="457200" y="1066800"/>
            <a:ext cx="8382000" cy="5621338"/>
          </a:xfrm>
          <a:prstGeom prst="rect">
            <a:avLst/>
          </a:prstGeom>
          <a:noFill/>
          <a:ln w="9525">
            <a:noFill/>
          </a:ln>
        </p:spPr>
      </p:pic>
      <p:sp>
        <p:nvSpPr>
          <p:cNvPr id="36869" name="Text Box 5"/>
          <p:cNvSpPr txBox="1"/>
          <p:nvPr/>
        </p:nvSpPr>
        <p:spPr>
          <a:xfrm>
            <a:off x="829310" y="381000"/>
            <a:ext cx="7037705" cy="521970"/>
          </a:xfrm>
          <a:prstGeom prst="rect">
            <a:avLst/>
          </a:prstGeom>
          <a:noFill/>
          <a:ln w="9525">
            <a:noFill/>
          </a:ln>
        </p:spPr>
        <p:txBody>
          <a:bodyPr wrap="square">
            <a:spAutoFit/>
          </a:bodyPr>
          <a:lstStyle/>
          <a:p>
            <a:pPr>
              <a:spcBef>
                <a:spcPct val="50000"/>
              </a:spcBef>
            </a:pPr>
            <a:r>
              <a:rPr lang="zh-CN" altLang="en-US" sz="2800" b="1" dirty="0">
                <a:latin typeface="Times New Roman" panose="02020603050405020304" pitchFamily="18" charset="0"/>
              </a:rPr>
              <a:t>中间聚合物软模板（</a:t>
            </a:r>
            <a:r>
              <a:rPr lang="en-US" altLang="zh-CN" sz="2800" b="1" dirty="0">
                <a:latin typeface="Times New Roman" panose="02020603050405020304" pitchFamily="18" charset="0"/>
              </a:rPr>
              <a:t>IPS) </a:t>
            </a:r>
            <a:r>
              <a:rPr lang="zh-CN" altLang="en-US" sz="2800" b="1" dirty="0">
                <a:latin typeface="Times New Roman" panose="02020603050405020304" pitchFamily="18" charset="0"/>
              </a:rPr>
              <a:t>纳米压印技术</a:t>
            </a:r>
            <a:endParaRPr lang="zh-CN" altLang="en-US" sz="2800" b="1" dirty="0">
              <a:latin typeface="Times New Roman" panose="02020603050405020304" pitchFamily="18" charset="0"/>
            </a:endParaRPr>
          </a:p>
        </p:txBody>
      </p:sp>
    </p:spTree>
  </p:cSld>
  <p:clrMapOvr>
    <a:masterClrMapping/>
  </p:clrMapOvr>
  <p:transition>
    <p:pull dir="l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p:cNvPicPr>
          <p:nvPr/>
        </p:nvPicPr>
        <p:blipFill>
          <a:blip r:embed="rId1"/>
          <a:stretch>
            <a:fillRect/>
          </a:stretch>
        </p:blipFill>
        <p:spPr>
          <a:xfrm>
            <a:off x="34925" y="153988"/>
            <a:ext cx="8999538" cy="6588125"/>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B55865A-A129-4167-96A6-FFD843005680}" type="slidenum">
              <a:rPr lang="zh-CN" altLang="en-US" smtClean="0"/>
            </a:fld>
            <a:endParaRPr lang="zh-CN" altLang="en-US"/>
          </a:p>
        </p:txBody>
      </p:sp>
      <p:sp>
        <p:nvSpPr>
          <p:cNvPr id="3" name="文本框 2"/>
          <p:cNvSpPr txBox="1"/>
          <p:nvPr/>
        </p:nvSpPr>
        <p:spPr>
          <a:xfrm>
            <a:off x="679551" y="623778"/>
            <a:ext cx="7766685" cy="645160"/>
          </a:xfrm>
          <a:prstGeom prst="rect">
            <a:avLst/>
          </a:prstGeom>
          <a:noFill/>
        </p:spPr>
        <p:txBody>
          <a:bodyPr wrap="none" rtlCol="0" anchor="t">
            <a:spAutoFit/>
          </a:bodyPr>
          <a:lstStyle/>
          <a:p>
            <a:r>
              <a:rPr lang="en-US" altLang="zh-CN" sz="36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§3.2.2 </a:t>
            </a:r>
            <a:r>
              <a:rPr lang="zh-CN" altLang="en-US" sz="36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氮化物</a:t>
            </a:r>
            <a:r>
              <a:rPr lang="en-US" altLang="zh-CN" sz="36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LED芯片</a:t>
            </a:r>
            <a:r>
              <a:rPr lang="zh-CN" altLang="en-US" sz="36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封装基本工艺</a:t>
            </a:r>
            <a:endParaRPr lang="zh-CN" altLang="en-US" sz="3600" dirty="0"/>
          </a:p>
        </p:txBody>
      </p:sp>
      <p:sp>
        <p:nvSpPr>
          <p:cNvPr id="4" name="TextBox 3"/>
          <p:cNvSpPr/>
          <p:nvPr/>
        </p:nvSpPr>
        <p:spPr>
          <a:xfrm>
            <a:off x="1285875" y="2069041"/>
            <a:ext cx="7143750" cy="2246769"/>
          </a:xfrm>
          <a:prstGeom prst="rect">
            <a:avLst/>
          </a:prstGeom>
          <a:noFill/>
          <a:ln w="9525">
            <a:noFill/>
          </a:ln>
        </p:spPr>
        <p:txBody>
          <a:bodyPr>
            <a:spAutoFit/>
          </a:bodyPr>
          <a:lstStyle/>
          <a:p>
            <a:pPr marL="457200" indent="-457200" algn="l">
              <a:buFont typeface="Wingdings" panose="05000000000000000000" pitchFamily="2" charset="2"/>
              <a:buChar char="u"/>
            </a:pPr>
            <a:r>
              <a:rPr lang="zh-CN" altLang="en-US" sz="2800" b="1" i="0" dirty="0" smtClean="0">
                <a:solidFill>
                  <a:srgbClr val="FF0000"/>
                </a:solidFill>
                <a:latin typeface="Times New Roman" panose="02020603050405020304" pitchFamily="18" charset="0"/>
                <a:sym typeface="Times New Roman" panose="02020603050405020304" pitchFamily="18" charset="0"/>
              </a:rPr>
              <a:t>封装</a:t>
            </a:r>
            <a:r>
              <a:rPr lang="zh-CN" altLang="en-US" sz="2800" b="1" i="0" dirty="0">
                <a:solidFill>
                  <a:srgbClr val="FF0000"/>
                </a:solidFill>
                <a:latin typeface="Times New Roman" panose="02020603050405020304" pitchFamily="18" charset="0"/>
                <a:sym typeface="Times New Roman" panose="02020603050405020304" pitchFamily="18" charset="0"/>
              </a:rPr>
              <a:t>的基本工艺</a:t>
            </a:r>
            <a:endParaRPr lang="en-US" altLang="zh-CN" sz="2800" b="1" i="0" dirty="0">
              <a:solidFill>
                <a:srgbClr val="FF0000"/>
              </a:solidFill>
              <a:latin typeface="Times New Roman" panose="02020603050405020304" pitchFamily="18" charset="0"/>
              <a:sym typeface="Times New Roman" panose="02020603050405020304" pitchFamily="18" charset="0"/>
            </a:endParaRPr>
          </a:p>
          <a:p>
            <a:pPr marL="457200" indent="-457200" algn="l">
              <a:buFont typeface="Wingdings" panose="05000000000000000000" pitchFamily="2" charset="2"/>
              <a:buChar char="u"/>
            </a:pPr>
            <a:r>
              <a:rPr lang="zh-CN" altLang="en-US" sz="2800" b="1" i="0" dirty="0" smtClean="0">
                <a:solidFill>
                  <a:srgbClr val="FF0000"/>
                </a:solidFill>
                <a:latin typeface="Times New Roman" panose="02020603050405020304" pitchFamily="18" charset="0"/>
                <a:sym typeface="Times New Roman" panose="02020603050405020304" pitchFamily="18" charset="0"/>
              </a:rPr>
              <a:t>大功率</a:t>
            </a:r>
            <a:r>
              <a:rPr lang="zh-CN" altLang="en-US" sz="2800" b="1" i="0" dirty="0">
                <a:solidFill>
                  <a:srgbClr val="FF0000"/>
                </a:solidFill>
                <a:latin typeface="Times New Roman" panose="02020603050405020304" pitchFamily="18" charset="0"/>
                <a:sym typeface="Times New Roman" panose="02020603050405020304" pitchFamily="18" charset="0"/>
              </a:rPr>
              <a:t>器件封装</a:t>
            </a:r>
            <a:endParaRPr lang="en-US" altLang="zh-CN" sz="2800" b="1" i="0" dirty="0">
              <a:solidFill>
                <a:srgbClr val="FF0000"/>
              </a:solidFill>
              <a:latin typeface="Times New Roman" panose="02020603050405020304" pitchFamily="18" charset="0"/>
              <a:sym typeface="Times New Roman" panose="02020603050405020304" pitchFamily="18" charset="0"/>
            </a:endParaRPr>
          </a:p>
          <a:p>
            <a:pPr marL="457200" indent="-457200" algn="l">
              <a:buFont typeface="Wingdings" panose="05000000000000000000" pitchFamily="2" charset="2"/>
              <a:buChar char="u"/>
            </a:pPr>
            <a:r>
              <a:rPr lang="zh-CN" altLang="en-US" sz="2800" b="1" i="0" dirty="0" smtClean="0">
                <a:solidFill>
                  <a:srgbClr val="FF0000"/>
                </a:solidFill>
                <a:latin typeface="Times New Roman" panose="02020603050405020304" pitchFamily="18" charset="0"/>
                <a:sym typeface="Times New Roman" panose="02020603050405020304" pitchFamily="18" charset="0"/>
              </a:rPr>
              <a:t>大功率</a:t>
            </a:r>
            <a:r>
              <a:rPr lang="zh-CN" altLang="en-US" sz="2800" b="1" i="0" dirty="0">
                <a:solidFill>
                  <a:srgbClr val="FF0000"/>
                </a:solidFill>
                <a:latin typeface="Times New Roman" panose="02020603050405020304" pitchFamily="18" charset="0"/>
                <a:sym typeface="Times New Roman" panose="02020603050405020304" pitchFamily="18" charset="0"/>
              </a:rPr>
              <a:t>封装的结温和热阻</a:t>
            </a:r>
            <a:endParaRPr lang="en-US" altLang="zh-CN" sz="2800" b="1" i="0" dirty="0">
              <a:solidFill>
                <a:srgbClr val="FF0000"/>
              </a:solidFill>
              <a:latin typeface="Times New Roman" panose="02020603050405020304" pitchFamily="18" charset="0"/>
              <a:sym typeface="Times New Roman" panose="02020603050405020304" pitchFamily="18" charset="0"/>
            </a:endParaRPr>
          </a:p>
          <a:p>
            <a:pPr marL="457200" indent="-457200" algn="l">
              <a:buFont typeface="Wingdings" panose="05000000000000000000" pitchFamily="2" charset="2"/>
              <a:buChar char="u"/>
            </a:pPr>
            <a:r>
              <a:rPr lang="zh-CN" altLang="en-US" sz="2800" b="1" i="0" dirty="0" smtClean="0">
                <a:solidFill>
                  <a:srgbClr val="FF0000"/>
                </a:solidFill>
                <a:latin typeface="Times New Roman" panose="02020603050405020304" pitchFamily="18" charset="0"/>
                <a:sym typeface="Times New Roman" panose="02020603050405020304" pitchFamily="18" charset="0"/>
              </a:rPr>
              <a:t>老化</a:t>
            </a:r>
            <a:r>
              <a:rPr lang="zh-CN" altLang="en-US" sz="2800" b="1" i="0" dirty="0">
                <a:solidFill>
                  <a:srgbClr val="FF0000"/>
                </a:solidFill>
                <a:latin typeface="Times New Roman" panose="02020603050405020304" pitchFamily="18" charset="0"/>
                <a:sym typeface="Times New Roman" panose="02020603050405020304" pitchFamily="18" charset="0"/>
              </a:rPr>
              <a:t>与可靠性</a:t>
            </a:r>
            <a:endParaRPr lang="en-US" altLang="zh-CN" sz="2800" b="1" i="0" dirty="0">
              <a:solidFill>
                <a:srgbClr val="FF0000"/>
              </a:solidFill>
              <a:latin typeface="Times New Roman" panose="02020603050405020304" pitchFamily="18" charset="0"/>
              <a:sym typeface="Times New Roman" panose="02020603050405020304" pitchFamily="18" charset="0"/>
            </a:endParaRPr>
          </a:p>
          <a:p>
            <a:pPr marL="457200" indent="-457200" algn="l">
              <a:buFont typeface="Wingdings" panose="05000000000000000000" pitchFamily="2" charset="2"/>
              <a:buChar char="u"/>
            </a:pPr>
            <a:r>
              <a:rPr lang="zh-CN" altLang="en-US" sz="2800" b="1" i="0" dirty="0" smtClean="0">
                <a:solidFill>
                  <a:srgbClr val="FF0000"/>
                </a:solidFill>
                <a:latin typeface="Times New Roman" panose="02020603050405020304" pitchFamily="18" charset="0"/>
                <a:sym typeface="Times New Roman" panose="02020603050405020304" pitchFamily="18" charset="0"/>
              </a:rPr>
              <a:t>外延</a:t>
            </a:r>
            <a:r>
              <a:rPr lang="zh-CN" altLang="en-US" sz="2800" b="1" i="0" dirty="0">
                <a:solidFill>
                  <a:srgbClr val="FF0000"/>
                </a:solidFill>
                <a:latin typeface="Times New Roman" panose="02020603050405020304" pitchFamily="18" charset="0"/>
                <a:sym typeface="Times New Roman" panose="02020603050405020304" pitchFamily="18" charset="0"/>
              </a:rPr>
              <a:t>级</a:t>
            </a:r>
            <a:r>
              <a:rPr lang="zh-CN" altLang="en-US" sz="2800" b="1" i="0" dirty="0" smtClean="0">
                <a:solidFill>
                  <a:srgbClr val="FF0000"/>
                </a:solidFill>
                <a:latin typeface="Times New Roman" panose="02020603050405020304" pitchFamily="18" charset="0"/>
                <a:sym typeface="Times New Roman" panose="02020603050405020304" pitchFamily="18" charset="0"/>
              </a:rPr>
              <a:t>封装</a:t>
            </a:r>
            <a:endParaRPr lang="zh-CN" altLang="en-US" sz="2800" b="1" i="0" dirty="0">
              <a:solidFill>
                <a:srgbClr val="FF0000"/>
              </a:solidFill>
              <a:latin typeface="Times New Roman" panose="02020603050405020304" pitchFamily="18" charset="0"/>
              <a:sym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p:cNvSpPr/>
          <p:nvPr/>
        </p:nvSpPr>
        <p:spPr>
          <a:xfrm>
            <a:off x="2000250" y="214290"/>
            <a:ext cx="5357813" cy="584200"/>
          </a:xfrm>
          <a:prstGeom prst="rect">
            <a:avLst/>
          </a:prstGeom>
          <a:noFill/>
          <a:ln w="9525">
            <a:noFill/>
          </a:ln>
        </p:spPr>
        <p:txBody>
          <a:bodyPr>
            <a:spAutoFit/>
          </a:bodyPr>
          <a:lstStyle/>
          <a:p>
            <a:r>
              <a:rPr lang="en-US" altLang="zh-CN" sz="3200" b="1" i="0" dirty="0">
                <a:solidFill>
                  <a:srgbClr val="FF0000"/>
                </a:solidFill>
                <a:latin typeface="Times New Roman" panose="02020603050405020304" pitchFamily="18" charset="0"/>
                <a:sym typeface="Times New Roman" panose="02020603050405020304" pitchFamily="18" charset="0"/>
              </a:rPr>
              <a:t>§</a:t>
            </a:r>
            <a:r>
              <a:rPr lang="en-US" altLang="zh-CN" sz="3200" b="1" i="0" dirty="0" smtClean="0">
                <a:solidFill>
                  <a:srgbClr val="FF0000"/>
                </a:solidFill>
                <a:latin typeface="Times New Roman" panose="02020603050405020304" pitchFamily="18" charset="0"/>
                <a:sym typeface="Times New Roman" panose="02020603050405020304" pitchFamily="18" charset="0"/>
              </a:rPr>
              <a:t>3.2.2.1 </a:t>
            </a:r>
            <a:r>
              <a:rPr lang="zh-CN" altLang="en-US" sz="3200" b="1" i="0" dirty="0">
                <a:solidFill>
                  <a:srgbClr val="FF0000"/>
                </a:solidFill>
                <a:latin typeface="Times New Roman" panose="02020603050405020304" pitchFamily="18" charset="0"/>
                <a:sym typeface="Times New Roman" panose="02020603050405020304" pitchFamily="18" charset="0"/>
              </a:rPr>
              <a:t>封装的基本工艺</a:t>
            </a:r>
            <a:endParaRPr lang="en-US" altLang="zh-CN" sz="3200" b="1" i="0" dirty="0">
              <a:solidFill>
                <a:srgbClr val="FF0000"/>
              </a:solidFill>
              <a:latin typeface="Times New Roman" panose="02020603050405020304" pitchFamily="18" charset="0"/>
              <a:sym typeface="Times New Roman" panose="02020603050405020304" pitchFamily="18" charset="0"/>
            </a:endParaRPr>
          </a:p>
        </p:txBody>
      </p:sp>
      <p:sp>
        <p:nvSpPr>
          <p:cNvPr id="48131" name="Rectangle 3"/>
          <p:cNvSpPr/>
          <p:nvPr/>
        </p:nvSpPr>
        <p:spPr>
          <a:xfrm>
            <a:off x="500034" y="1000108"/>
            <a:ext cx="8229600" cy="685800"/>
          </a:xfrm>
          <a:prstGeom prst="rect">
            <a:avLst/>
          </a:prstGeom>
          <a:noFill/>
          <a:ln w="9525">
            <a:noFill/>
          </a:ln>
        </p:spPr>
        <p:txBody>
          <a:bodyPr/>
          <a:lstStyle/>
          <a:p>
            <a:pPr marL="342900" indent="-342900">
              <a:spcBef>
                <a:spcPct val="20000"/>
              </a:spcBef>
            </a:pPr>
            <a:r>
              <a:rPr lang="zh-CN" altLang="en-US" sz="2000" i="0" dirty="0" smtClean="0">
                <a:solidFill>
                  <a:srgbClr val="000000"/>
                </a:solidFill>
                <a:latin typeface="Times New Roman" panose="02020603050405020304" pitchFamily="18" charset="0"/>
                <a:sym typeface="Times New Roman" panose="02020603050405020304" pitchFamily="18" charset="0"/>
              </a:rPr>
              <a:t>          芯片封装，</a:t>
            </a:r>
            <a:r>
              <a:rPr lang="zh-CN" altLang="en-US" sz="2000" i="0" dirty="0">
                <a:solidFill>
                  <a:srgbClr val="000000"/>
                </a:solidFill>
                <a:latin typeface="Times New Roman" panose="02020603050405020304" pitchFamily="18" charset="0"/>
                <a:sym typeface="Times New Roman" panose="02020603050405020304" pitchFamily="18" charset="0"/>
              </a:rPr>
              <a:t>保护芯片免受环境的影响</a:t>
            </a:r>
            <a:r>
              <a:rPr lang="en-US" altLang="zh-CN" sz="2000" i="0" dirty="0">
                <a:solidFill>
                  <a:srgbClr val="000000"/>
                </a:solidFill>
                <a:latin typeface="Times New Roman" panose="02020603050405020304" pitchFamily="18" charset="0"/>
                <a:sym typeface="Times New Roman" panose="02020603050405020304" pitchFamily="18" charset="0"/>
              </a:rPr>
              <a:t>:</a:t>
            </a:r>
            <a:r>
              <a:rPr lang="zh-CN" altLang="en-US" sz="2000" i="0" dirty="0">
                <a:solidFill>
                  <a:srgbClr val="000000"/>
                </a:solidFill>
                <a:latin typeface="Times New Roman" panose="02020603050405020304" pitchFamily="18" charset="0"/>
                <a:sym typeface="Times New Roman" panose="02020603050405020304" pitchFamily="18" charset="0"/>
              </a:rPr>
              <a:t>氧化</a:t>
            </a:r>
            <a:r>
              <a:rPr lang="en-US" altLang="zh-CN" sz="2000" i="0" dirty="0">
                <a:solidFill>
                  <a:srgbClr val="000000"/>
                </a:solidFill>
                <a:latin typeface="Times New Roman" panose="02020603050405020304" pitchFamily="18" charset="0"/>
                <a:sym typeface="Times New Roman" panose="02020603050405020304" pitchFamily="18" charset="0"/>
              </a:rPr>
              <a:t>,</a:t>
            </a:r>
            <a:r>
              <a:rPr lang="zh-CN" altLang="en-US" sz="2000" i="0" dirty="0">
                <a:solidFill>
                  <a:srgbClr val="000000"/>
                </a:solidFill>
                <a:latin typeface="Times New Roman" panose="02020603050405020304" pitchFamily="18" charset="0"/>
                <a:sym typeface="Times New Roman" panose="02020603050405020304" pitchFamily="18" charset="0"/>
              </a:rPr>
              <a:t>水蒸气</a:t>
            </a:r>
            <a:r>
              <a:rPr lang="en-US" altLang="zh-CN" sz="2000" i="0" dirty="0">
                <a:solidFill>
                  <a:srgbClr val="000000"/>
                </a:solidFill>
                <a:latin typeface="Times New Roman" panose="02020603050405020304" pitchFamily="18" charset="0"/>
                <a:sym typeface="Times New Roman" panose="02020603050405020304" pitchFamily="18" charset="0"/>
              </a:rPr>
              <a:t>,</a:t>
            </a:r>
            <a:r>
              <a:rPr lang="zh-CN" altLang="en-US" sz="2000" i="0" dirty="0">
                <a:solidFill>
                  <a:srgbClr val="000000"/>
                </a:solidFill>
                <a:latin typeface="Times New Roman" panose="02020603050405020304" pitchFamily="18" charset="0"/>
                <a:sym typeface="Times New Roman" panose="02020603050405020304" pitchFamily="18" charset="0"/>
              </a:rPr>
              <a:t>灰尘</a:t>
            </a:r>
            <a:r>
              <a:rPr lang="en-US" altLang="zh-CN" sz="2000" i="0" dirty="0">
                <a:solidFill>
                  <a:srgbClr val="000000"/>
                </a:solidFill>
                <a:latin typeface="Times New Roman" panose="02020603050405020304" pitchFamily="18" charset="0"/>
                <a:sym typeface="Times New Roman" panose="02020603050405020304" pitchFamily="18" charset="0"/>
              </a:rPr>
              <a:t>,</a:t>
            </a:r>
            <a:r>
              <a:rPr lang="zh-CN" altLang="en-US" sz="2000" i="0" dirty="0">
                <a:solidFill>
                  <a:srgbClr val="000000"/>
                </a:solidFill>
                <a:latin typeface="Times New Roman" panose="02020603050405020304" pitchFamily="18" charset="0"/>
                <a:sym typeface="Times New Roman" panose="02020603050405020304" pitchFamily="18" charset="0"/>
              </a:rPr>
              <a:t>其他沾污，可靠的电连接，散热，光学结构，点荧光粉得到白光</a:t>
            </a:r>
            <a:r>
              <a:rPr lang="en-US" altLang="zh-CN" sz="2000" i="0" dirty="0">
                <a:solidFill>
                  <a:srgbClr val="000000"/>
                </a:solidFill>
                <a:latin typeface="Times New Roman" panose="02020603050405020304" pitchFamily="18" charset="0"/>
                <a:sym typeface="Times New Roman" panose="02020603050405020304" pitchFamily="18" charset="0"/>
              </a:rPr>
              <a:t>LED</a:t>
            </a:r>
            <a:r>
              <a:rPr lang="zh-CN" altLang="en-US" sz="2000" i="0" dirty="0">
                <a:solidFill>
                  <a:srgbClr val="000000"/>
                </a:solidFill>
                <a:latin typeface="Times New Roman" panose="02020603050405020304" pitchFamily="18" charset="0"/>
                <a:sym typeface="Times New Roman" panose="02020603050405020304" pitchFamily="18" charset="0"/>
              </a:rPr>
              <a:t>。</a:t>
            </a:r>
            <a:endParaRPr lang="zh-CN" altLang="en-US" i="0" dirty="0">
              <a:latin typeface="Times New Roman" panose="02020603050405020304" pitchFamily="18" charset="0"/>
            </a:endParaRPr>
          </a:p>
        </p:txBody>
      </p:sp>
      <p:sp>
        <p:nvSpPr>
          <p:cNvPr id="7" name="灯片编号占位符 6"/>
          <p:cNvSpPr>
            <a:spLocks noGrp="1"/>
          </p:cNvSpPr>
          <p:nvPr>
            <p:ph type="sldNum" sz="quarter" idx="4"/>
          </p:nvPr>
        </p:nvSpPr>
        <p:spPr>
          <a:xfrm>
            <a:off x="8647113" y="6265840"/>
            <a:ext cx="366713"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48133" name="Picture 5"/>
          <p:cNvPicPr>
            <a:picLocks noChangeAspect="1"/>
          </p:cNvPicPr>
          <p:nvPr/>
        </p:nvPicPr>
        <p:blipFill>
          <a:blip r:embed="rId1"/>
          <a:stretch>
            <a:fillRect/>
          </a:stretch>
        </p:blipFill>
        <p:spPr>
          <a:xfrm>
            <a:off x="3543300" y="3508670"/>
            <a:ext cx="5600700" cy="3011487"/>
          </a:xfrm>
          <a:prstGeom prst="rect">
            <a:avLst/>
          </a:prstGeom>
          <a:noFill/>
          <a:ln w="9525">
            <a:noFill/>
          </a:ln>
        </p:spPr>
      </p:pic>
      <p:pic>
        <p:nvPicPr>
          <p:cNvPr id="48132" name="Picture 5"/>
          <p:cNvPicPr>
            <a:picLocks noChangeAspect="1"/>
          </p:cNvPicPr>
          <p:nvPr/>
        </p:nvPicPr>
        <p:blipFill>
          <a:blip r:embed="rId2"/>
          <a:stretch>
            <a:fillRect/>
          </a:stretch>
        </p:blipFill>
        <p:spPr>
          <a:xfrm>
            <a:off x="214313" y="1714477"/>
            <a:ext cx="4518025" cy="2786063"/>
          </a:xfrm>
          <a:prstGeom prst="rect">
            <a:avLst/>
          </a:prstGeom>
          <a:noFill/>
          <a:ln w="9525">
            <a:noFill/>
          </a:ln>
        </p:spPr>
      </p:pic>
    </p:spTree>
  </p:cSld>
  <p:clrMapOvr>
    <a:masterClrMapping/>
  </p:clrMapOvr>
  <p:transition>
    <p:pull dir="l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p:cNvSpPr/>
          <p:nvPr/>
        </p:nvSpPr>
        <p:spPr>
          <a:xfrm>
            <a:off x="428625" y="357188"/>
            <a:ext cx="8497888" cy="584200"/>
          </a:xfrm>
          <a:prstGeom prst="rect">
            <a:avLst/>
          </a:prstGeom>
          <a:noFill/>
          <a:ln w="9525">
            <a:noFill/>
          </a:ln>
        </p:spPr>
        <p:txBody>
          <a:bodyPr>
            <a:spAutoFit/>
          </a:bodyPr>
          <a:lstStyle/>
          <a:p>
            <a:pPr>
              <a:spcBef>
                <a:spcPct val="50000"/>
              </a:spcBef>
            </a:pPr>
            <a:r>
              <a:rPr lang="en-US" altLang="zh-CN" sz="3200" b="1" i="0" dirty="0">
                <a:solidFill>
                  <a:srgbClr val="000000"/>
                </a:solidFill>
                <a:latin typeface="Times New Roman" panose="02020603050405020304" pitchFamily="18" charset="0"/>
                <a:sym typeface="Times New Roman" panose="02020603050405020304" pitchFamily="18" charset="0"/>
              </a:rPr>
              <a:t>LED</a:t>
            </a:r>
            <a:r>
              <a:rPr lang="zh-CN" altLang="en-US" sz="3200" b="1" i="0" dirty="0">
                <a:solidFill>
                  <a:srgbClr val="000000"/>
                </a:solidFill>
                <a:latin typeface="Times New Roman" panose="02020603050405020304" pitchFamily="18" charset="0"/>
                <a:sym typeface="Times New Roman" panose="02020603050405020304" pitchFamily="18" charset="0"/>
              </a:rPr>
              <a:t>封装基本工艺</a:t>
            </a:r>
            <a:endParaRPr lang="zh-CN" altLang="en-US" i="0" dirty="0">
              <a:latin typeface="Times New Roman" panose="02020603050405020304" pitchFamily="18" charset="0"/>
            </a:endParaRPr>
          </a:p>
        </p:txBody>
      </p:sp>
      <p:pic>
        <p:nvPicPr>
          <p:cNvPr id="49155" name="Picture 5" descr="circuit_design"/>
          <p:cNvPicPr>
            <a:picLocks noChangeAspect="1"/>
          </p:cNvPicPr>
          <p:nvPr/>
        </p:nvPicPr>
        <p:blipFill>
          <a:blip r:embed="rId1"/>
          <a:stretch>
            <a:fillRect/>
          </a:stretch>
        </p:blipFill>
        <p:spPr>
          <a:xfrm>
            <a:off x="85725" y="1412875"/>
            <a:ext cx="5105400" cy="4449763"/>
          </a:xfrm>
          <a:prstGeom prst="rect">
            <a:avLst/>
          </a:prstGeom>
          <a:noFill/>
          <a:ln w="9525">
            <a:noFill/>
          </a:ln>
        </p:spPr>
      </p:pic>
      <p:sp>
        <p:nvSpPr>
          <p:cNvPr id="49156" name="Text Box 6"/>
          <p:cNvSpPr/>
          <p:nvPr/>
        </p:nvSpPr>
        <p:spPr>
          <a:xfrm>
            <a:off x="5219700" y="1341438"/>
            <a:ext cx="3924300" cy="4491037"/>
          </a:xfrm>
          <a:prstGeom prst="rect">
            <a:avLst/>
          </a:prstGeom>
          <a:noFill/>
          <a:ln w="9525">
            <a:noFill/>
          </a:ln>
        </p:spPr>
        <p:txBody>
          <a:bodyPr>
            <a:spAutoFit/>
          </a:bodyPr>
          <a:lstStyle/>
          <a:p>
            <a:pPr algn="l">
              <a:spcBef>
                <a:spcPct val="50000"/>
              </a:spcBef>
            </a:pPr>
            <a:r>
              <a:rPr lang="en-US" altLang="zh-CN" sz="1800" i="0" dirty="0">
                <a:solidFill>
                  <a:srgbClr val="000000"/>
                </a:solidFill>
                <a:latin typeface="Times New Roman" panose="02020603050405020304" pitchFamily="18" charset="0"/>
                <a:sym typeface="Times New Roman" panose="02020603050405020304" pitchFamily="18" charset="0"/>
              </a:rPr>
              <a:t>1</a:t>
            </a:r>
            <a:r>
              <a:rPr lang="zh-CN" altLang="en-US" sz="1800" i="0" dirty="0">
                <a:solidFill>
                  <a:srgbClr val="000000"/>
                </a:solidFill>
                <a:latin typeface="Times New Roman" panose="02020603050405020304" pitchFamily="18" charset="0"/>
                <a:sym typeface="Times New Roman" panose="02020603050405020304" pitchFamily="18" charset="0"/>
              </a:rPr>
              <a:t>、固晶：芯片粘在支架上</a:t>
            </a:r>
            <a:endParaRPr lang="zh-CN" altLang="en-US" sz="1800" i="0" dirty="0">
              <a:solidFill>
                <a:srgbClr val="000000"/>
              </a:solidFill>
              <a:latin typeface="Times New Roman" panose="02020603050405020304" pitchFamily="18" charset="0"/>
              <a:sym typeface="Times New Roman" panose="02020603050405020304" pitchFamily="18" charset="0"/>
            </a:endParaRPr>
          </a:p>
          <a:p>
            <a:pPr algn="l">
              <a:spcBef>
                <a:spcPct val="50000"/>
              </a:spcBef>
            </a:pPr>
            <a:r>
              <a:rPr lang="zh-CN" altLang="en-US" sz="1800" i="0" dirty="0">
                <a:solidFill>
                  <a:srgbClr val="000000"/>
                </a:solidFill>
                <a:latin typeface="Times New Roman" panose="02020603050405020304" pitchFamily="18" charset="0"/>
                <a:sym typeface="Times New Roman" panose="02020603050405020304" pitchFamily="18" charset="0"/>
              </a:rPr>
              <a:t>粘接胶体的选择，芯片的位置，胶体的多少，烘烤的温度，时间。</a:t>
            </a:r>
            <a:endParaRPr lang="zh-CN" altLang="en-US" sz="1800" i="0" dirty="0">
              <a:solidFill>
                <a:srgbClr val="000000"/>
              </a:solidFill>
              <a:latin typeface="Times New Roman" panose="02020603050405020304" pitchFamily="18" charset="0"/>
              <a:sym typeface="Times New Roman" panose="02020603050405020304" pitchFamily="18" charset="0"/>
            </a:endParaRPr>
          </a:p>
          <a:p>
            <a:pPr algn="l">
              <a:spcBef>
                <a:spcPct val="50000"/>
              </a:spcBef>
            </a:pPr>
            <a:r>
              <a:rPr lang="zh-CN" altLang="en-US" sz="1800" i="0" dirty="0">
                <a:solidFill>
                  <a:srgbClr val="000000"/>
                </a:solidFill>
                <a:latin typeface="Times New Roman" panose="02020603050405020304" pitchFamily="18" charset="0"/>
                <a:sym typeface="Times New Roman" panose="02020603050405020304" pitchFamily="18" charset="0"/>
              </a:rPr>
              <a:t>共晶焊，压力，功率，温度，时间</a:t>
            </a:r>
            <a:endParaRPr lang="zh-CN" altLang="en-US" sz="1800" i="0" dirty="0">
              <a:solidFill>
                <a:srgbClr val="000000"/>
              </a:solidFill>
              <a:latin typeface="Times New Roman" panose="02020603050405020304" pitchFamily="18" charset="0"/>
              <a:sym typeface="Times New Roman" panose="02020603050405020304" pitchFamily="18" charset="0"/>
            </a:endParaRPr>
          </a:p>
          <a:p>
            <a:pPr algn="l">
              <a:spcBef>
                <a:spcPct val="50000"/>
              </a:spcBef>
            </a:pPr>
            <a:r>
              <a:rPr lang="en-US" altLang="zh-CN" sz="1800" i="0" dirty="0">
                <a:solidFill>
                  <a:srgbClr val="000000"/>
                </a:solidFill>
                <a:latin typeface="Times New Roman" panose="02020603050405020304" pitchFamily="18" charset="0"/>
                <a:sym typeface="Times New Roman" panose="02020603050405020304" pitchFamily="18" charset="0"/>
              </a:rPr>
              <a:t>2</a:t>
            </a:r>
            <a:r>
              <a:rPr lang="zh-CN" altLang="en-US" sz="1800" i="0" dirty="0">
                <a:solidFill>
                  <a:srgbClr val="000000"/>
                </a:solidFill>
                <a:latin typeface="Times New Roman" panose="02020603050405020304" pitchFamily="18" charset="0"/>
                <a:sym typeface="Times New Roman" panose="02020603050405020304" pitchFamily="18" charset="0"/>
              </a:rPr>
              <a:t>、打线：压力，功率，温度，时间</a:t>
            </a:r>
            <a:endParaRPr lang="zh-CN" altLang="en-US" sz="1800" i="0" dirty="0">
              <a:solidFill>
                <a:srgbClr val="000000"/>
              </a:solidFill>
              <a:latin typeface="Times New Roman" panose="02020603050405020304" pitchFamily="18" charset="0"/>
              <a:sym typeface="Times New Roman" panose="02020603050405020304" pitchFamily="18" charset="0"/>
            </a:endParaRPr>
          </a:p>
          <a:p>
            <a:pPr algn="l">
              <a:spcBef>
                <a:spcPct val="50000"/>
              </a:spcBef>
            </a:pPr>
            <a:r>
              <a:rPr lang="zh-CN" altLang="en-US" sz="1800" i="0" dirty="0">
                <a:solidFill>
                  <a:srgbClr val="000000"/>
                </a:solidFill>
                <a:latin typeface="Times New Roman" panose="02020603050405020304" pitchFamily="18" charset="0"/>
                <a:sym typeface="Times New Roman" panose="02020603050405020304" pitchFamily="18" charset="0"/>
              </a:rPr>
              <a:t>焊球的大小，一焊，二焊，拱丝的弧度，劈刀的型号，金丝的尺寸。</a:t>
            </a:r>
            <a:endParaRPr lang="zh-CN" altLang="en-US" sz="1800" i="0" dirty="0">
              <a:solidFill>
                <a:srgbClr val="000000"/>
              </a:solidFill>
              <a:latin typeface="Times New Roman" panose="02020603050405020304" pitchFamily="18" charset="0"/>
              <a:sym typeface="Times New Roman" panose="02020603050405020304" pitchFamily="18" charset="0"/>
            </a:endParaRPr>
          </a:p>
          <a:p>
            <a:pPr algn="l">
              <a:spcBef>
                <a:spcPct val="50000"/>
              </a:spcBef>
            </a:pPr>
            <a:r>
              <a:rPr lang="en-US" altLang="zh-CN" sz="1800" i="0" dirty="0">
                <a:solidFill>
                  <a:srgbClr val="000000"/>
                </a:solidFill>
                <a:latin typeface="Times New Roman" panose="02020603050405020304" pitchFamily="18" charset="0"/>
                <a:sym typeface="Times New Roman" panose="02020603050405020304" pitchFamily="18" charset="0"/>
              </a:rPr>
              <a:t>3</a:t>
            </a:r>
            <a:r>
              <a:rPr lang="zh-CN" altLang="en-US" sz="1800" i="0" dirty="0">
                <a:solidFill>
                  <a:srgbClr val="000000"/>
                </a:solidFill>
                <a:latin typeface="Times New Roman" panose="02020603050405020304" pitchFamily="18" charset="0"/>
                <a:sym typeface="Times New Roman" panose="02020603050405020304" pitchFamily="18" charset="0"/>
              </a:rPr>
              <a:t>、点荧光粉：树脂的种类，</a:t>
            </a:r>
            <a:r>
              <a:rPr lang="en-US" altLang="zh-CN" sz="1800" i="0" dirty="0">
                <a:solidFill>
                  <a:srgbClr val="000000"/>
                </a:solidFill>
                <a:latin typeface="Times New Roman" panose="02020603050405020304" pitchFamily="18" charset="0"/>
                <a:sym typeface="Times New Roman" panose="02020603050405020304" pitchFamily="18" charset="0"/>
              </a:rPr>
              <a:t>A</a:t>
            </a:r>
            <a:r>
              <a:rPr lang="zh-CN" altLang="en-US" sz="1800" i="0" dirty="0">
                <a:solidFill>
                  <a:srgbClr val="000000"/>
                </a:solidFill>
                <a:latin typeface="Times New Roman" panose="02020603050405020304" pitchFamily="18" charset="0"/>
                <a:sym typeface="Times New Roman" panose="02020603050405020304" pitchFamily="18" charset="0"/>
              </a:rPr>
              <a:t>：</a:t>
            </a:r>
            <a:r>
              <a:rPr lang="en-US" altLang="zh-CN" sz="1800" i="0" dirty="0">
                <a:solidFill>
                  <a:srgbClr val="000000"/>
                </a:solidFill>
                <a:latin typeface="Times New Roman" panose="02020603050405020304" pitchFamily="18" charset="0"/>
                <a:sym typeface="Times New Roman" panose="02020603050405020304" pitchFamily="18" charset="0"/>
              </a:rPr>
              <a:t>B</a:t>
            </a:r>
            <a:r>
              <a:rPr lang="zh-CN" altLang="en-US" sz="1800" i="0" dirty="0">
                <a:solidFill>
                  <a:srgbClr val="000000"/>
                </a:solidFill>
                <a:latin typeface="Times New Roman" panose="02020603050405020304" pitchFamily="18" charset="0"/>
                <a:sym typeface="Times New Roman" panose="02020603050405020304" pitchFamily="18" charset="0"/>
              </a:rPr>
              <a:t>胶，荧光粉的比例，分散，表面修饰，脱泡，点胶的方法。烘烤的方式，温度，时间。</a:t>
            </a:r>
            <a:endParaRPr lang="zh-CN" altLang="en-US" sz="1800" i="0" dirty="0">
              <a:solidFill>
                <a:srgbClr val="000000"/>
              </a:solidFill>
              <a:latin typeface="Times New Roman" panose="02020603050405020304" pitchFamily="18" charset="0"/>
              <a:sym typeface="Times New Roman" panose="02020603050405020304" pitchFamily="18" charset="0"/>
            </a:endParaRPr>
          </a:p>
          <a:p>
            <a:pPr algn="l">
              <a:spcBef>
                <a:spcPct val="50000"/>
              </a:spcBef>
            </a:pPr>
            <a:r>
              <a:rPr lang="en-US" altLang="zh-CN" sz="1800" i="0" dirty="0">
                <a:solidFill>
                  <a:srgbClr val="000000"/>
                </a:solidFill>
                <a:latin typeface="Times New Roman" panose="02020603050405020304" pitchFamily="18" charset="0"/>
                <a:sym typeface="Times New Roman" panose="02020603050405020304" pitchFamily="18" charset="0"/>
              </a:rPr>
              <a:t>4</a:t>
            </a:r>
            <a:r>
              <a:rPr lang="zh-CN" altLang="en-US" sz="1800" i="0" dirty="0">
                <a:solidFill>
                  <a:srgbClr val="000000"/>
                </a:solidFill>
                <a:latin typeface="Times New Roman" panose="02020603050405020304" pitchFamily="18" charset="0"/>
                <a:sym typeface="Times New Roman" panose="02020603050405020304" pitchFamily="18" charset="0"/>
              </a:rPr>
              <a:t>、树脂密封：树脂的配比，模条的选择，封装的角度，芯片的位置。</a:t>
            </a:r>
            <a:endParaRPr lang="zh-CN" altLang="en-US" i="0" dirty="0">
              <a:latin typeface="Times New Roman" panose="02020603050405020304" pitchFamily="18" charset="0"/>
            </a:endParaRPr>
          </a:p>
        </p:txBody>
      </p:sp>
      <p:sp>
        <p:nvSpPr>
          <p:cNvPr id="49157" name="Rectangle 7"/>
          <p:cNvSpPr/>
          <p:nvPr/>
        </p:nvSpPr>
        <p:spPr>
          <a:xfrm>
            <a:off x="250825" y="5876925"/>
            <a:ext cx="8351838" cy="641350"/>
          </a:xfrm>
          <a:prstGeom prst="rect">
            <a:avLst/>
          </a:prstGeom>
          <a:solidFill>
            <a:schemeClr val="bg1"/>
          </a:solidFill>
          <a:ln w="9525">
            <a:noFill/>
          </a:ln>
        </p:spPr>
        <p:txBody>
          <a:bodyPr>
            <a:spAutoFit/>
          </a:bodyPr>
          <a:lstStyle/>
          <a:p>
            <a:pPr algn="l"/>
            <a:r>
              <a:rPr lang="en-US" altLang="zh-CN" sz="1800" i="0" dirty="0">
                <a:solidFill>
                  <a:srgbClr val="000000"/>
                </a:solidFill>
                <a:latin typeface="Times New Roman" panose="02020603050405020304" pitchFamily="18" charset="0"/>
                <a:sym typeface="Times New Roman" panose="02020603050405020304" pitchFamily="18" charset="0"/>
              </a:rPr>
              <a:t>5</a:t>
            </a:r>
            <a:r>
              <a:rPr lang="zh-CN" altLang="en-US" sz="1800" i="0" dirty="0">
                <a:solidFill>
                  <a:srgbClr val="000000"/>
                </a:solidFill>
                <a:latin typeface="Times New Roman" panose="02020603050405020304" pitchFamily="18" charset="0"/>
                <a:sym typeface="Times New Roman" panose="02020603050405020304" pitchFamily="18" charset="0"/>
              </a:rPr>
              <a:t>、脱膜，烘烤，</a:t>
            </a:r>
            <a:r>
              <a:rPr lang="en-US" altLang="zh-CN" sz="1800" i="0" dirty="0">
                <a:solidFill>
                  <a:srgbClr val="000000"/>
                </a:solidFill>
                <a:latin typeface="Times New Roman" panose="02020603050405020304" pitchFamily="18" charset="0"/>
                <a:sym typeface="Times New Roman" panose="02020603050405020304" pitchFamily="18" charset="0"/>
              </a:rPr>
              <a:t>6</a:t>
            </a:r>
            <a:r>
              <a:rPr lang="zh-CN" altLang="en-US" sz="1800" i="0" dirty="0">
                <a:solidFill>
                  <a:srgbClr val="000000"/>
                </a:solidFill>
                <a:latin typeface="Times New Roman" panose="02020603050405020304" pitchFamily="18" charset="0"/>
                <a:sym typeface="Times New Roman" panose="02020603050405020304" pitchFamily="18" charset="0"/>
              </a:rPr>
              <a:t>、冲切，一切，二切，</a:t>
            </a:r>
            <a:r>
              <a:rPr lang="en-US" altLang="zh-CN" sz="1800" i="0" dirty="0">
                <a:solidFill>
                  <a:srgbClr val="000000"/>
                </a:solidFill>
                <a:latin typeface="Times New Roman" panose="02020603050405020304" pitchFamily="18" charset="0"/>
                <a:sym typeface="Times New Roman" panose="02020603050405020304" pitchFamily="18" charset="0"/>
              </a:rPr>
              <a:t>7</a:t>
            </a:r>
            <a:r>
              <a:rPr lang="zh-CN" altLang="en-US" sz="1800" i="0" dirty="0">
                <a:solidFill>
                  <a:srgbClr val="000000"/>
                </a:solidFill>
                <a:latin typeface="Times New Roman" panose="02020603050405020304" pitchFamily="18" charset="0"/>
                <a:sym typeface="Times New Roman" panose="02020603050405020304" pitchFamily="18" charset="0"/>
              </a:rPr>
              <a:t>、测试、分拣，根据不同的色度，光学，电学参数。</a:t>
            </a:r>
            <a:r>
              <a:rPr lang="en-US" altLang="zh-CN" sz="1800" i="0" dirty="0">
                <a:solidFill>
                  <a:srgbClr val="000000"/>
                </a:solidFill>
                <a:latin typeface="Times New Roman" panose="02020603050405020304" pitchFamily="18" charset="0"/>
                <a:sym typeface="Times New Roman" panose="02020603050405020304" pitchFamily="18" charset="0"/>
              </a:rPr>
              <a:t>8</a:t>
            </a:r>
            <a:r>
              <a:rPr lang="zh-CN" altLang="en-US" sz="1800" i="0" dirty="0">
                <a:solidFill>
                  <a:srgbClr val="000000"/>
                </a:solidFill>
                <a:latin typeface="Times New Roman" panose="02020603050405020304" pitchFamily="18" charset="0"/>
                <a:sym typeface="Times New Roman" panose="02020603050405020304" pitchFamily="18" charset="0"/>
              </a:rPr>
              <a:t>、包装。</a:t>
            </a:r>
            <a:endParaRPr lang="zh-CN" altLang="en-US" i="0" dirty="0">
              <a:latin typeface="Times New Roman" panose="02020603050405020304" pitchFamily="18" charset="0"/>
            </a:endParaRPr>
          </a:p>
        </p:txBody>
      </p:sp>
      <p:sp>
        <p:nvSpPr>
          <p:cNvPr id="7" name="灯片编号占位符 6"/>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288551" y="6427272"/>
            <a:ext cx="415498" cy="369332"/>
          </a:xfrm>
          <a:prstGeom prst="rect">
            <a:avLst/>
          </a:prstGeom>
        </p:spPr>
        <p:txBody>
          <a:bodyPr wrap="none">
            <a:spAutoFit/>
          </a:bodyPr>
          <a:lstStyle/>
          <a:p>
            <a:fld id="{36D8DB28-1AC7-4768-B121-CD1FDE10D9E0}" type="slidenum">
              <a:rPr lang="en-US" altLang="zh-CN">
                <a:latin typeface="Times New Roman" panose="02020603050405020304" pitchFamily="18" charset="0"/>
                <a:ea typeface="宋体" panose="02010600030101010101" pitchFamily="2" charset="-122"/>
              </a:rPr>
            </a:fld>
            <a:endParaRPr lang="zh-CN" altLang="en-US" dirty="0"/>
          </a:p>
        </p:txBody>
      </p:sp>
    </p:spTree>
  </p:cSld>
  <p:clrMapOvr>
    <a:masterClrMapping/>
  </p:clrMapOvr>
  <p:transition>
    <p:pull dir="l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1"/>
          <p:cNvSpPr/>
          <p:nvPr/>
        </p:nvSpPr>
        <p:spPr>
          <a:xfrm>
            <a:off x="1785938" y="428625"/>
            <a:ext cx="5143500" cy="584200"/>
          </a:xfrm>
          <a:prstGeom prst="rect">
            <a:avLst/>
          </a:prstGeom>
          <a:noFill/>
          <a:ln w="9525">
            <a:noFill/>
          </a:ln>
        </p:spPr>
        <p:txBody>
          <a:bodyPr>
            <a:spAutoFit/>
          </a:bodyPr>
          <a:lstStyle/>
          <a:p>
            <a:r>
              <a:rPr lang="en-US" altLang="zh-CN" sz="3200" b="1" i="0" dirty="0">
                <a:solidFill>
                  <a:srgbClr val="FF0000"/>
                </a:solidFill>
                <a:latin typeface="Times New Roman" panose="02020603050405020304" pitchFamily="18" charset="0"/>
                <a:sym typeface="Times New Roman" panose="02020603050405020304" pitchFamily="18" charset="0"/>
              </a:rPr>
              <a:t>§</a:t>
            </a:r>
            <a:r>
              <a:rPr lang="en-US" altLang="zh-CN" sz="3200" b="1" i="0" dirty="0" smtClean="0">
                <a:solidFill>
                  <a:srgbClr val="FF0000"/>
                </a:solidFill>
                <a:latin typeface="Times New Roman" panose="02020603050405020304" pitchFamily="18" charset="0"/>
                <a:sym typeface="Times New Roman" panose="02020603050405020304" pitchFamily="18" charset="0"/>
              </a:rPr>
              <a:t>3.2.2.2</a:t>
            </a:r>
            <a:r>
              <a:rPr lang="zh-CN" altLang="en-US" sz="3200" b="1" i="0" dirty="0">
                <a:solidFill>
                  <a:srgbClr val="FF0000"/>
                </a:solidFill>
                <a:latin typeface="Times New Roman" panose="02020603050405020304" pitchFamily="18" charset="0"/>
                <a:sym typeface="Times New Roman" panose="02020603050405020304" pitchFamily="18" charset="0"/>
              </a:rPr>
              <a:t>大功率器件封装</a:t>
            </a:r>
            <a:endParaRPr lang="zh-CN" altLang="en-US" sz="3200" i="0" dirty="0">
              <a:solidFill>
                <a:srgbClr val="000000"/>
              </a:solidFill>
              <a:latin typeface="Times New Roman" panose="02020603050405020304" pitchFamily="18" charset="0"/>
              <a:sym typeface="Times New Roman" panose="02020603050405020304" pitchFamily="18" charset="0"/>
            </a:endParaRPr>
          </a:p>
        </p:txBody>
      </p:sp>
      <p:pic>
        <p:nvPicPr>
          <p:cNvPr id="50179" name="Picture 4"/>
          <p:cNvPicPr>
            <a:picLocks noChangeAspect="1"/>
          </p:cNvPicPr>
          <p:nvPr/>
        </p:nvPicPr>
        <p:blipFill>
          <a:blip r:embed="rId1"/>
          <a:stretch>
            <a:fillRect/>
          </a:stretch>
        </p:blipFill>
        <p:spPr>
          <a:xfrm>
            <a:off x="214313" y="2214563"/>
            <a:ext cx="3825875" cy="3727450"/>
          </a:xfrm>
          <a:prstGeom prst="rect">
            <a:avLst/>
          </a:prstGeom>
          <a:noFill/>
          <a:ln w="9525">
            <a:noFill/>
          </a:ln>
        </p:spPr>
      </p:pic>
      <p:pic>
        <p:nvPicPr>
          <p:cNvPr id="50180" name="Picture 5"/>
          <p:cNvPicPr>
            <a:picLocks noChangeAspect="1"/>
          </p:cNvPicPr>
          <p:nvPr/>
        </p:nvPicPr>
        <p:blipFill>
          <a:blip r:embed="rId2"/>
          <a:stretch>
            <a:fillRect/>
          </a:stretch>
        </p:blipFill>
        <p:spPr>
          <a:xfrm>
            <a:off x="4114800" y="2357438"/>
            <a:ext cx="4878388" cy="3492500"/>
          </a:xfrm>
          <a:prstGeom prst="rect">
            <a:avLst/>
          </a:prstGeom>
          <a:noFill/>
          <a:ln w="9525">
            <a:noFill/>
          </a:ln>
        </p:spPr>
      </p:pic>
      <p:sp>
        <p:nvSpPr>
          <p:cNvPr id="50181" name="TextBox 4"/>
          <p:cNvSpPr/>
          <p:nvPr/>
        </p:nvSpPr>
        <p:spPr>
          <a:xfrm>
            <a:off x="428625" y="1428750"/>
            <a:ext cx="4929188" cy="461963"/>
          </a:xfrm>
          <a:prstGeom prst="rect">
            <a:avLst/>
          </a:prstGeom>
          <a:noFill/>
          <a:ln w="9525">
            <a:noFill/>
          </a:ln>
        </p:spPr>
        <p:txBody>
          <a:bodyPr>
            <a:spAutoFit/>
          </a:bodyPr>
          <a:lstStyle/>
          <a:p>
            <a:r>
              <a:rPr lang="zh-CN" altLang="en-US" sz="2400" b="1" i="0" dirty="0">
                <a:solidFill>
                  <a:srgbClr val="000000"/>
                </a:solidFill>
                <a:latin typeface="Times New Roman" panose="02020603050405020304" pitchFamily="18" charset="0"/>
                <a:sym typeface="Times New Roman" panose="02020603050405020304" pitchFamily="18" charset="0"/>
              </a:rPr>
              <a:t>正装大功率芯片</a:t>
            </a:r>
            <a:endParaRPr lang="zh-CN" altLang="en-US" sz="2400" b="1" i="0" dirty="0">
              <a:latin typeface="Times New Roman" panose="02020603050405020304" pitchFamily="18" charset="0"/>
            </a:endParaRPr>
          </a:p>
        </p:txBody>
      </p:sp>
      <p:sp>
        <p:nvSpPr>
          <p:cNvPr id="50182" name="灯片编号占位符 5"/>
          <p:cNvSpPr>
            <a:spLocks noGrp="1"/>
          </p:cNvSpPr>
          <p:nvPr/>
        </p:nvSpPr>
        <p:spPr>
          <a:xfrm>
            <a:off x="6553200" y="6248400"/>
            <a:ext cx="1905000" cy="457200"/>
          </a:xfrm>
          <a:prstGeom prst="rect">
            <a:avLst/>
          </a:prstGeom>
          <a:noFill/>
          <a:ln w="9525">
            <a:noFill/>
          </a:ln>
        </p:spPr>
        <p:txBody>
          <a:bodyPr/>
          <a:lstStyle/>
          <a:p>
            <a:endParaRPr lang="en-US" altLang="zh-CN" i="0" dirty="0">
              <a:latin typeface="Times New Roman" panose="02020603050405020304" pitchFamily="18" charset="0"/>
            </a:endParaRPr>
          </a:p>
        </p:txBody>
      </p:sp>
      <p:sp>
        <p:nvSpPr>
          <p:cNvPr id="7" name="灯片编号占位符 6"/>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728289" y="6503472"/>
            <a:ext cx="415498" cy="369332"/>
          </a:xfrm>
          <a:prstGeom prst="rect">
            <a:avLst/>
          </a:prstGeom>
        </p:spPr>
        <p:txBody>
          <a:bodyPr wrap="none">
            <a:spAutoFit/>
          </a:bodyPr>
          <a:lstStyle/>
          <a:p>
            <a:pPr lvl="0" algn="r" fontAlgn="base">
              <a:spcBef>
                <a:spcPct val="0"/>
              </a:spcBef>
              <a:spcAft>
                <a:spcPct val="0"/>
              </a:spcAft>
              <a:defRPr/>
            </a:pPr>
            <a:fld id="{36D8DB28-1AC7-4768-B121-CD1FDE10D9E0}" type="slidenum">
              <a:rPr lang="en-US" altLang="zh-CN">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p:cNvPicPr>
            <a:picLocks noChangeAspect="1"/>
          </p:cNvPicPr>
          <p:nvPr/>
        </p:nvPicPr>
        <p:blipFill>
          <a:blip r:embed="rId1"/>
          <a:stretch>
            <a:fillRect/>
          </a:stretch>
        </p:blipFill>
        <p:spPr>
          <a:xfrm>
            <a:off x="187779" y="787174"/>
            <a:ext cx="6477000" cy="4022725"/>
          </a:xfrm>
          <a:prstGeom prst="rect">
            <a:avLst/>
          </a:prstGeom>
          <a:noFill/>
          <a:ln w="9525">
            <a:noFill/>
          </a:ln>
        </p:spPr>
      </p:pic>
      <p:pic>
        <p:nvPicPr>
          <p:cNvPr id="51203" name="Picture 6"/>
          <p:cNvPicPr>
            <a:picLocks noChangeAspect="1"/>
          </p:cNvPicPr>
          <p:nvPr/>
        </p:nvPicPr>
        <p:blipFill>
          <a:blip r:embed="rId2"/>
          <a:stretch>
            <a:fillRect/>
          </a:stretch>
        </p:blipFill>
        <p:spPr>
          <a:xfrm>
            <a:off x="5229703" y="2628900"/>
            <a:ext cx="3706334" cy="3761469"/>
          </a:xfrm>
          <a:prstGeom prst="rect">
            <a:avLst/>
          </a:prstGeom>
          <a:noFill/>
          <a:ln w="9525">
            <a:noFill/>
          </a:ln>
        </p:spPr>
      </p:pic>
      <p:sp>
        <p:nvSpPr>
          <p:cNvPr id="51204" name="TextBox 3"/>
          <p:cNvSpPr/>
          <p:nvPr/>
        </p:nvSpPr>
        <p:spPr>
          <a:xfrm>
            <a:off x="2214563" y="214313"/>
            <a:ext cx="5214937" cy="523220"/>
          </a:xfrm>
          <a:prstGeom prst="rect">
            <a:avLst/>
          </a:prstGeom>
          <a:noFill/>
          <a:ln w="9525">
            <a:noFill/>
          </a:ln>
        </p:spPr>
        <p:txBody>
          <a:bodyPr>
            <a:spAutoFit/>
          </a:bodyPr>
          <a:lstStyle/>
          <a:p>
            <a:pPr algn="ctr"/>
            <a:r>
              <a:rPr lang="zh-CN" altLang="en-US" sz="2800" b="1" i="0" dirty="0">
                <a:solidFill>
                  <a:srgbClr val="000000"/>
                </a:solidFill>
                <a:latin typeface="Times New Roman" panose="02020603050405020304" pitchFamily="18" charset="0"/>
                <a:sym typeface="Times New Roman" panose="02020603050405020304" pitchFamily="18" charset="0"/>
              </a:rPr>
              <a:t>垂直结构芯片</a:t>
            </a:r>
            <a:endParaRPr lang="zh-CN" altLang="en-US" sz="2800" b="1" i="0" dirty="0">
              <a:latin typeface="Times New Roman" panose="02020603050405020304" pitchFamily="18" charset="0"/>
            </a:endParaRPr>
          </a:p>
        </p:txBody>
      </p:sp>
      <p:sp>
        <p:nvSpPr>
          <p:cNvPr id="6" name="灯片编号占位符 5"/>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矩形 6"/>
          <p:cNvSpPr/>
          <p:nvPr/>
        </p:nvSpPr>
        <p:spPr>
          <a:xfrm>
            <a:off x="8728288" y="6503472"/>
            <a:ext cx="415499" cy="369332"/>
          </a:xfrm>
          <a:prstGeom prst="rect">
            <a:avLst/>
          </a:prstGeom>
        </p:spPr>
        <p:txBody>
          <a:bodyPr wrap="none">
            <a:spAutoFit/>
          </a:bodyPr>
          <a:lstStyle/>
          <a:p>
            <a:pPr lvl="0" algn="r" fontAlgn="base">
              <a:spcBef>
                <a:spcPct val="0"/>
              </a:spcBef>
              <a:spcAft>
                <a:spcPct val="0"/>
              </a:spcAft>
              <a:defRPr/>
            </a:pPr>
            <a:r>
              <a:rPr lang="en-US" altLang="zh-CN" dirty="0" smtClean="0">
                <a:latin typeface="Times New Roman" panose="02020603050405020304" pitchFamily="18" charset="0"/>
                <a:ea typeface="宋体" panose="02010600030101010101" pitchFamily="2" charset="-122"/>
              </a:rPr>
              <a:t>35</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6" descr="FFH)TYIQD`(2[5K]E6GH(J5"/>
          <p:cNvPicPr>
            <a:picLocks noChangeAspect="1"/>
          </p:cNvPicPr>
          <p:nvPr/>
        </p:nvPicPr>
        <p:blipFill>
          <a:blip r:embed="rId1"/>
          <a:stretch>
            <a:fillRect/>
          </a:stretch>
        </p:blipFill>
        <p:spPr>
          <a:xfrm>
            <a:off x="200660" y="48260"/>
            <a:ext cx="4482465" cy="3631565"/>
          </a:xfrm>
          <a:prstGeom prst="rect">
            <a:avLst/>
          </a:prstGeom>
          <a:noFill/>
          <a:ln w="9525">
            <a:noFill/>
          </a:ln>
        </p:spPr>
      </p:pic>
      <p:pic>
        <p:nvPicPr>
          <p:cNvPr id="65539" name="Picture 7" descr="ET~RA535D6]0V37V6OP$UM0"/>
          <p:cNvPicPr>
            <a:picLocks noChangeAspect="1"/>
          </p:cNvPicPr>
          <p:nvPr/>
        </p:nvPicPr>
        <p:blipFill>
          <a:blip r:embed="rId2"/>
          <a:stretch>
            <a:fillRect/>
          </a:stretch>
        </p:blipFill>
        <p:spPr>
          <a:xfrm>
            <a:off x="5761355" y="48260"/>
            <a:ext cx="3107055" cy="3813810"/>
          </a:xfrm>
          <a:prstGeom prst="rect">
            <a:avLst/>
          </a:prstGeom>
          <a:noFill/>
          <a:ln w="9525">
            <a:noFill/>
          </a:ln>
        </p:spPr>
      </p:pic>
      <p:grpSp>
        <p:nvGrpSpPr>
          <p:cNvPr id="65540" name="그룹 94"/>
          <p:cNvGrpSpPr/>
          <p:nvPr/>
        </p:nvGrpSpPr>
        <p:grpSpPr>
          <a:xfrm>
            <a:off x="2087245" y="3947160"/>
            <a:ext cx="4984750" cy="2745740"/>
            <a:chOff x="-4588154" y="6842379"/>
            <a:chExt cx="3241177" cy="1714500"/>
          </a:xfrm>
        </p:grpSpPr>
        <p:pic>
          <p:nvPicPr>
            <p:cNvPr id="65541" name="Picture 41" descr="D:\6. Tsinghua Opto\PSS task\PSS장비SETUP\장비사진_080124\DSC00560.JPG"/>
            <p:cNvPicPr>
              <a:picLocks noChangeAspect="1"/>
            </p:cNvPicPr>
            <p:nvPr/>
          </p:nvPicPr>
          <p:blipFill>
            <a:blip r:embed="rId3"/>
            <a:stretch>
              <a:fillRect/>
            </a:stretch>
          </p:blipFill>
          <p:spPr>
            <a:xfrm>
              <a:off x="-2799918" y="6950982"/>
              <a:ext cx="1452941" cy="1088194"/>
            </a:xfrm>
            <a:prstGeom prst="rect">
              <a:avLst/>
            </a:prstGeom>
            <a:noFill/>
            <a:ln w="9525">
              <a:noFill/>
            </a:ln>
          </p:spPr>
        </p:pic>
        <p:pic>
          <p:nvPicPr>
            <p:cNvPr id="65542" name="Picture 43" descr="D:\6. Tsinghua Opto\PSS task\PSS장비SETUP\장비사진_080124\DSC00559.JPG"/>
            <p:cNvPicPr>
              <a:picLocks noChangeAspect="1"/>
            </p:cNvPicPr>
            <p:nvPr/>
          </p:nvPicPr>
          <p:blipFill>
            <a:blip r:embed="rId4"/>
            <a:stretch>
              <a:fillRect/>
            </a:stretch>
          </p:blipFill>
          <p:spPr>
            <a:xfrm>
              <a:off x="-4588154" y="6842379"/>
              <a:ext cx="1285875" cy="1714500"/>
            </a:xfrm>
            <a:prstGeom prst="rect">
              <a:avLst/>
            </a:prstGeom>
            <a:noFill/>
            <a:ln w="9525">
              <a:noFill/>
            </a:ln>
          </p:spPr>
        </p:pic>
      </p:gr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文本框 2"/>
          <p:cNvSpPr txBox="1"/>
          <p:nvPr/>
        </p:nvSpPr>
        <p:spPr>
          <a:xfrm>
            <a:off x="200660" y="3862070"/>
            <a:ext cx="1689735" cy="368300"/>
          </a:xfrm>
          <a:prstGeom prst="rect">
            <a:avLst/>
          </a:prstGeom>
          <a:noFill/>
        </p:spPr>
        <p:txBody>
          <a:bodyPr wrap="square" rtlCol="0">
            <a:spAutoFit/>
          </a:bodyPr>
          <a:p>
            <a:r>
              <a:rPr lang="zh-CN" altLang="en-US"/>
              <a:t>步进式</a:t>
            </a:r>
            <a:r>
              <a:rPr lang="zh-CN" altLang="en-US"/>
              <a:t>曝光机</a:t>
            </a:r>
            <a:endParaRPr lang="zh-CN" altLang="en-US"/>
          </a:p>
        </p:txBody>
      </p:sp>
      <p:sp>
        <p:nvSpPr>
          <p:cNvPr id="4" name="文本框 3"/>
          <p:cNvSpPr txBox="1"/>
          <p:nvPr/>
        </p:nvSpPr>
        <p:spPr>
          <a:xfrm>
            <a:off x="7178675" y="3947160"/>
            <a:ext cx="1689735" cy="368300"/>
          </a:xfrm>
          <a:prstGeom prst="rect">
            <a:avLst/>
          </a:prstGeom>
          <a:noFill/>
        </p:spPr>
        <p:txBody>
          <a:bodyPr wrap="square" rtlCol="0">
            <a:spAutoFit/>
          </a:bodyPr>
          <a:p>
            <a:r>
              <a:rPr lang="zh-CN" altLang="en-US"/>
              <a:t>接触式</a:t>
            </a:r>
            <a:r>
              <a:rPr lang="zh-CN" altLang="en-US"/>
              <a:t>曝光机</a:t>
            </a:r>
            <a:endParaRPr lang="zh-CN" altLang="en-US"/>
          </a:p>
        </p:txBody>
      </p:sp>
      <p:sp>
        <p:nvSpPr>
          <p:cNvPr id="5" name="文本框 4"/>
          <p:cNvSpPr txBox="1"/>
          <p:nvPr/>
        </p:nvSpPr>
        <p:spPr>
          <a:xfrm>
            <a:off x="4994275" y="6122670"/>
            <a:ext cx="1689735" cy="368300"/>
          </a:xfrm>
          <a:prstGeom prst="rect">
            <a:avLst/>
          </a:prstGeom>
          <a:noFill/>
        </p:spPr>
        <p:txBody>
          <a:bodyPr wrap="square" rtlCol="0">
            <a:spAutoFit/>
          </a:bodyPr>
          <a:p>
            <a:r>
              <a:rPr lang="zh-CN" altLang="en-US"/>
              <a:t>匀胶</a:t>
            </a:r>
            <a:r>
              <a:rPr lang="en-US" altLang="zh-CN"/>
              <a:t>/</a:t>
            </a:r>
            <a:r>
              <a:rPr lang="zh-CN" altLang="en-US"/>
              <a:t>显影机</a:t>
            </a:r>
            <a:endParaRPr lang="zh-CN" altLang="en-US"/>
          </a:p>
        </p:txBody>
      </p:sp>
    </p:spTree>
  </p:cSld>
  <p:clrMapOvr>
    <a:masterClrMapping/>
  </p:clrMapOvr>
  <p:transition>
    <p:pull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5"/>
          <p:cNvPicPr>
            <a:picLocks noChangeAspect="1"/>
          </p:cNvPicPr>
          <p:nvPr/>
        </p:nvPicPr>
        <p:blipFill>
          <a:blip r:embed="rId1">
            <a:lum bright="6000"/>
          </a:blip>
          <a:srcRect l="2039" t="9572" r="2039" b="11464"/>
          <a:stretch>
            <a:fillRect/>
          </a:stretch>
        </p:blipFill>
        <p:spPr>
          <a:xfrm>
            <a:off x="0" y="2944813"/>
            <a:ext cx="7272338" cy="3165475"/>
          </a:xfrm>
          <a:prstGeom prst="rect">
            <a:avLst/>
          </a:prstGeom>
          <a:noFill/>
          <a:ln w="9525">
            <a:noFill/>
          </a:ln>
        </p:spPr>
      </p:pic>
      <p:pic>
        <p:nvPicPr>
          <p:cNvPr id="52227" name="Picture 6"/>
          <p:cNvPicPr>
            <a:picLocks noChangeAspect="1"/>
          </p:cNvPicPr>
          <p:nvPr/>
        </p:nvPicPr>
        <p:blipFill>
          <a:blip r:embed="rId2"/>
          <a:stretch>
            <a:fillRect/>
          </a:stretch>
        </p:blipFill>
        <p:spPr>
          <a:xfrm>
            <a:off x="6143625" y="500063"/>
            <a:ext cx="2743200" cy="2605087"/>
          </a:xfrm>
          <a:prstGeom prst="rect">
            <a:avLst/>
          </a:prstGeom>
          <a:noFill/>
          <a:ln w="9525">
            <a:noFill/>
          </a:ln>
        </p:spPr>
      </p:pic>
      <p:sp>
        <p:nvSpPr>
          <p:cNvPr id="52228" name="TextBox 3"/>
          <p:cNvSpPr/>
          <p:nvPr/>
        </p:nvSpPr>
        <p:spPr>
          <a:xfrm>
            <a:off x="714375" y="1071563"/>
            <a:ext cx="4572000" cy="461962"/>
          </a:xfrm>
          <a:prstGeom prst="rect">
            <a:avLst/>
          </a:prstGeom>
          <a:noFill/>
          <a:ln w="9525">
            <a:noFill/>
          </a:ln>
        </p:spPr>
        <p:txBody>
          <a:bodyPr>
            <a:spAutoFit/>
          </a:bodyPr>
          <a:lstStyle/>
          <a:p>
            <a:r>
              <a:rPr lang="zh-CN" altLang="en-US" sz="2400" b="1" i="0" dirty="0">
                <a:solidFill>
                  <a:srgbClr val="000000"/>
                </a:solidFill>
                <a:latin typeface="Times New Roman" panose="02020603050405020304" pitchFamily="18" charset="0"/>
                <a:sym typeface="Times New Roman" panose="02020603050405020304" pitchFamily="18" charset="0"/>
              </a:rPr>
              <a:t>倒装焊芯片</a:t>
            </a:r>
            <a:endParaRPr lang="zh-CN" altLang="en-US" sz="2400" b="1" i="0" dirty="0">
              <a:latin typeface="Times New Roman" panose="02020603050405020304" pitchFamily="18" charset="0"/>
            </a:endParaRPr>
          </a:p>
        </p:txBody>
      </p:sp>
      <p:sp>
        <p:nvSpPr>
          <p:cNvPr id="6" name="灯片编号占位符 5"/>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232989" y="6198672"/>
            <a:ext cx="415498" cy="369332"/>
          </a:xfrm>
          <a:prstGeom prst="rect">
            <a:avLst/>
          </a:prstGeom>
        </p:spPr>
        <p:txBody>
          <a:bodyPr wrap="none">
            <a:spAutoFit/>
          </a:bodyPr>
          <a:lstStyle/>
          <a:p>
            <a:fld id="{36D8DB28-1AC7-4768-B121-CD1FDE10D9E0}" type="slidenum">
              <a:rPr lang="en-US" altLang="zh-CN">
                <a:latin typeface="Times New Roman" panose="02020603050405020304" pitchFamily="18" charset="0"/>
                <a:ea typeface="宋体" panose="02010600030101010101" pitchFamily="2" charset="-122"/>
              </a:rPr>
            </a:fld>
            <a:endParaRPr lang="zh-CN" altLang="en-US" dirty="0"/>
          </a:p>
        </p:txBody>
      </p:sp>
    </p:spTree>
  </p:cSld>
  <p:clrMapOvr>
    <a:masterClrMapping/>
  </p:clrMapOvr>
  <p:transition>
    <p:pull dir="l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a:spLocks noGrp="1"/>
          </p:cNvSpPr>
          <p:nvPr/>
        </p:nvSpPr>
        <p:spPr>
          <a:xfrm>
            <a:off x="8029575" y="6310313"/>
            <a:ext cx="827088" cy="404812"/>
          </a:xfrm>
          <a:prstGeom prst="rect">
            <a:avLst/>
          </a:prstGeom>
          <a:noFill/>
          <a:ln w="9525">
            <a:noFill/>
          </a:ln>
        </p:spPr>
        <p:txBody>
          <a:bodyPr/>
          <a:lstStyle/>
          <a:p>
            <a:endParaRPr lang="zh-CN" altLang="en-US" dirty="0">
              <a:latin typeface="Times New Roman" panose="02020603050405020304" pitchFamily="18" charset="0"/>
            </a:endParaRPr>
          </a:p>
        </p:txBody>
      </p:sp>
      <p:sp>
        <p:nvSpPr>
          <p:cNvPr id="53251" name="Rectangle 4"/>
          <p:cNvSpPr>
            <a:spLocks noGrp="1" noRot="1"/>
          </p:cNvSpPr>
          <p:nvPr>
            <p:ph type="title"/>
          </p:nvPr>
        </p:nvSpPr>
        <p:spPr/>
        <p:txBody>
          <a:bodyPr vert="horz" wrap="square" lIns="91440" tIns="45720" rIns="91440" bIns="45720" anchor="ctr"/>
          <a:lstStyle/>
          <a:p>
            <a:r>
              <a:rPr lang="en-US" altLang="zh-CN" dirty="0">
                <a:ea typeface="PMingLiU" panose="02020500000000000000" pitchFamily="18" charset="-120"/>
              </a:rPr>
              <a:t>HP LED Packaging Layout</a:t>
            </a:r>
            <a:endParaRPr lang="zh-CN" altLang="en-US" dirty="0"/>
          </a:p>
        </p:txBody>
      </p:sp>
      <p:pic>
        <p:nvPicPr>
          <p:cNvPr id="53252" name="Picture 5"/>
          <p:cNvPicPr>
            <a:picLocks noChangeAspect="1"/>
          </p:cNvPicPr>
          <p:nvPr/>
        </p:nvPicPr>
        <p:blipFill>
          <a:blip r:embed="rId1"/>
          <a:stretch>
            <a:fillRect/>
          </a:stretch>
        </p:blipFill>
        <p:spPr>
          <a:xfrm>
            <a:off x="1676400" y="2171700"/>
            <a:ext cx="5715000" cy="3246438"/>
          </a:xfrm>
          <a:prstGeom prst="rect">
            <a:avLst/>
          </a:prstGeom>
          <a:noFill/>
          <a:ln w="9525">
            <a:noFill/>
          </a:ln>
        </p:spPr>
      </p:pic>
      <p:sp>
        <p:nvSpPr>
          <p:cNvPr id="5" name="灯片编号占位符 4"/>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336176" y="6362184"/>
            <a:ext cx="415498" cy="369332"/>
          </a:xfrm>
          <a:prstGeom prst="rect">
            <a:avLst/>
          </a:prstGeom>
        </p:spPr>
        <p:txBody>
          <a:bodyPr wrap="none">
            <a:spAutoFit/>
          </a:bodyPr>
          <a:lstStyle/>
          <a:p>
            <a:pPr lvl="0" algn="r" fontAlgn="base">
              <a:spcBef>
                <a:spcPct val="0"/>
              </a:spcBef>
              <a:spcAft>
                <a:spcPct val="0"/>
              </a:spcAft>
              <a:defRPr/>
            </a:pPr>
            <a:fld id="{36D8DB28-1AC7-4768-B121-CD1FDE10D9E0}" type="slidenum">
              <a:rPr lang="en-US" altLang="zh-CN">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4"/>
          <p:cNvSpPr>
            <a:spLocks noGrp="1" noRot="1"/>
          </p:cNvSpPr>
          <p:nvPr>
            <p:ph type="title"/>
          </p:nvPr>
        </p:nvSpPr>
        <p:spPr>
          <a:xfrm>
            <a:off x="714375" y="214313"/>
            <a:ext cx="7772400" cy="1143000"/>
          </a:xfrm>
        </p:spPr>
        <p:txBody>
          <a:bodyPr vert="horz" wrap="square" lIns="91440" tIns="45720" rIns="91440" bIns="45720" anchor="ctr"/>
          <a:lstStyle/>
          <a:p>
            <a:r>
              <a:rPr lang="en-US" altLang="zh-CN" dirty="0">
                <a:ea typeface="PMingLiU" panose="02020500000000000000" pitchFamily="18" charset="-120"/>
              </a:rPr>
              <a:t>HP LED Lead Frame</a:t>
            </a:r>
            <a:endParaRPr lang="zh-CN" altLang="en-US" dirty="0"/>
          </a:p>
        </p:txBody>
      </p:sp>
      <p:sp>
        <p:nvSpPr>
          <p:cNvPr id="2052" name="Rectangle 7"/>
          <p:cNvSpPr>
            <a:spLocks noGrp="1"/>
          </p:cNvSpPr>
          <p:nvPr>
            <p:ph type="body" idx="4294967295"/>
          </p:nvPr>
        </p:nvSpPr>
        <p:spPr>
          <a:xfrm>
            <a:off x="0" y="1500188"/>
            <a:ext cx="8786841" cy="4114800"/>
          </a:xfrm>
        </p:spPr>
        <p:txBody>
          <a:bodyPr vert="horz" wrap="square" lIns="91440" tIns="45720" rIns="91440" bIns="45720" anchor="t"/>
          <a:lstStyle/>
          <a:p>
            <a:r>
              <a:rPr lang="en-US" altLang="zh-CN" sz="2800" dirty="0">
                <a:ea typeface="PMingLiU" panose="02020500000000000000" pitchFamily="18" charset="-120"/>
              </a:rPr>
              <a:t>Case thermal resistance=4.3</a:t>
            </a:r>
            <a:r>
              <a:rPr lang="zh-CN" altLang="en-US" sz="2800" baseline="30000" dirty="0"/>
              <a:t>o</a:t>
            </a:r>
            <a:r>
              <a:rPr lang="en-US" altLang="zh-CN" sz="2800" dirty="0">
                <a:ea typeface="PMingLiU" panose="02020500000000000000" pitchFamily="18" charset="-120"/>
              </a:rPr>
              <a:t>C/W (three dies)</a:t>
            </a:r>
            <a:endParaRPr lang="zh-CN" altLang="en-US" dirty="0"/>
          </a:p>
        </p:txBody>
      </p:sp>
      <p:pic>
        <p:nvPicPr>
          <p:cNvPr id="2050" name="Object 2"/>
          <p:cNvPicPr>
            <a:picLocks noChangeAspect="1"/>
          </p:cNvPicPr>
          <p:nvPr/>
        </p:nvPicPr>
        <p:blipFill>
          <a:blip r:embed="rId1"/>
          <a:stretch>
            <a:fillRect/>
          </a:stretch>
        </p:blipFill>
        <p:spPr>
          <a:xfrm>
            <a:off x="1547813" y="2133600"/>
            <a:ext cx="5438775" cy="4371975"/>
          </a:xfrm>
          <a:prstGeom prst="rect">
            <a:avLst/>
          </a:prstGeom>
          <a:solidFill>
            <a:srgbClr val="00CC99"/>
          </a:solidFill>
          <a:ln w="9525" cap="flat" cmpd="sng">
            <a:solidFill>
              <a:srgbClr val="000000"/>
            </a:solidFill>
            <a:prstDash val="solid"/>
            <a:miter/>
            <a:headEnd type="none" w="med" len="med"/>
            <a:tailEnd type="none" w="med" len="med"/>
          </a:ln>
        </p:spPr>
      </p:pic>
      <p:sp>
        <p:nvSpPr>
          <p:cNvPr id="5" name="灯片编号占位符 4"/>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499689" y="6308209"/>
            <a:ext cx="415498" cy="369332"/>
          </a:xfrm>
          <a:prstGeom prst="rect">
            <a:avLst/>
          </a:prstGeom>
        </p:spPr>
        <p:txBody>
          <a:bodyPr wrap="none">
            <a:spAutoFit/>
          </a:bodyPr>
          <a:lstStyle/>
          <a:p>
            <a:pPr lvl="0" algn="r" fontAlgn="base">
              <a:spcBef>
                <a:spcPct val="0"/>
              </a:spcBef>
              <a:spcAft>
                <a:spcPct val="0"/>
              </a:spcAft>
              <a:defRPr/>
            </a:pPr>
            <a:fld id="{36D8DB28-1AC7-4768-B121-CD1FDE10D9E0}" type="slidenum">
              <a:rPr lang="en-US" altLang="zh-CN" i="1">
                <a:latin typeface="Times New Roman" panose="02020603050405020304" pitchFamily="18" charset="0"/>
                <a:ea typeface="宋体" panose="02010600030101010101" pitchFamily="2" charset="-122"/>
              </a:rPr>
            </a:fld>
            <a:endParaRPr lang="en-US" altLang="zh-CN" i="1"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6"/>
          <p:cNvSpPr>
            <a:spLocks noGrp="1"/>
          </p:cNvSpPr>
          <p:nvPr/>
        </p:nvSpPr>
        <p:spPr>
          <a:xfrm flipH="1">
            <a:off x="7813675" y="6237288"/>
            <a:ext cx="863600" cy="504825"/>
          </a:xfrm>
          <a:prstGeom prst="rect">
            <a:avLst/>
          </a:prstGeom>
          <a:noFill/>
          <a:ln w="9525">
            <a:noFill/>
          </a:ln>
        </p:spPr>
        <p:txBody>
          <a:bodyPr/>
          <a:lstStyle/>
          <a:p>
            <a:endParaRPr lang="zh-CN" altLang="en-US" dirty="0">
              <a:latin typeface="Times New Roman" panose="02020603050405020304" pitchFamily="18" charset="0"/>
            </a:endParaRPr>
          </a:p>
        </p:txBody>
      </p:sp>
      <p:sp>
        <p:nvSpPr>
          <p:cNvPr id="3076" name="Rectangle 2"/>
          <p:cNvSpPr>
            <a:spLocks noGrp="1" noRot="1"/>
          </p:cNvSpPr>
          <p:nvPr>
            <p:ph type="title"/>
          </p:nvPr>
        </p:nvSpPr>
        <p:spPr/>
        <p:txBody>
          <a:bodyPr vert="horz" wrap="square" lIns="91440" tIns="45720" rIns="91440" bIns="45720" anchor="ctr"/>
          <a:lstStyle/>
          <a:p>
            <a:r>
              <a:rPr lang="en-US" altLang="zh-CN" dirty="0">
                <a:ea typeface="PMingLiU" panose="02020500000000000000" pitchFamily="18" charset="-120"/>
              </a:rPr>
              <a:t>HP LED Lead Frame</a:t>
            </a:r>
            <a:endParaRPr lang="zh-CN" altLang="en-US" dirty="0"/>
          </a:p>
        </p:txBody>
      </p:sp>
      <p:sp>
        <p:nvSpPr>
          <p:cNvPr id="3077" name="Rectangle 3"/>
          <p:cNvSpPr>
            <a:spLocks noGrp="1"/>
          </p:cNvSpPr>
          <p:nvPr>
            <p:ph sz="half" idx="1"/>
          </p:nvPr>
        </p:nvSpPr>
        <p:spPr>
          <a:xfrm>
            <a:off x="457200" y="1600200"/>
            <a:ext cx="7772400" cy="4525963"/>
          </a:xfrm>
        </p:spPr>
        <p:txBody>
          <a:bodyPr vert="horz" wrap="square" lIns="91440" tIns="45720" rIns="91440" bIns="45720" anchor="t"/>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a:r>
              <a:rPr lang="en-US" altLang="zh-CN" dirty="0">
                <a:ea typeface="PMingLiU" panose="02020500000000000000" pitchFamily="18" charset="-120"/>
              </a:rPr>
              <a:t>Case thermal resistance=1.4 </a:t>
            </a:r>
            <a:r>
              <a:rPr lang="en-US" altLang="zh-CN" baseline="30000" dirty="0">
                <a:ea typeface="PMingLiU" panose="02020500000000000000" pitchFamily="18" charset="-120"/>
              </a:rPr>
              <a:t>o</a:t>
            </a:r>
            <a:r>
              <a:rPr lang="en-US" altLang="zh-CN" dirty="0">
                <a:ea typeface="PMingLiU" panose="02020500000000000000" pitchFamily="18" charset="-120"/>
              </a:rPr>
              <a:t>C/W</a:t>
            </a:r>
            <a:endParaRPr lang="zh-CN" altLang="en-US" dirty="0">
              <a:ea typeface="PMingLiU" panose="02020500000000000000" pitchFamily="18" charset="-120"/>
            </a:endParaRPr>
          </a:p>
          <a:p>
            <a:pPr lvl="0">
              <a:buFont typeface="Wingdings" panose="05000000000000000000" pitchFamily="2" charset="2"/>
              <a:buNone/>
            </a:pPr>
            <a:endParaRPr lang="zh-CN" altLang="en-US" dirty="0">
              <a:ea typeface="PMingLiU" panose="02020500000000000000" pitchFamily="18" charset="-120"/>
            </a:endParaRPr>
          </a:p>
        </p:txBody>
      </p:sp>
      <p:pic>
        <p:nvPicPr>
          <p:cNvPr id="3074" name="Object 2"/>
          <p:cNvPicPr>
            <a:picLocks noChangeAspect="1"/>
          </p:cNvPicPr>
          <p:nvPr/>
        </p:nvPicPr>
        <p:blipFill>
          <a:blip r:embed="rId1"/>
          <a:stretch>
            <a:fillRect/>
          </a:stretch>
        </p:blipFill>
        <p:spPr>
          <a:xfrm>
            <a:off x="2438400" y="2438400"/>
            <a:ext cx="4038600" cy="3121025"/>
          </a:xfrm>
          <a:prstGeom prst="rect">
            <a:avLst/>
          </a:prstGeom>
          <a:solidFill>
            <a:srgbClr val="00CC99"/>
          </a:solidFill>
          <a:ln w="9525" cap="flat" cmpd="sng">
            <a:solidFill>
              <a:srgbClr val="000000"/>
            </a:solidFill>
            <a:prstDash val="solid"/>
            <a:miter/>
            <a:headEnd type="none" w="med" len="med"/>
            <a:tailEnd type="none" w="med" len="med"/>
          </a:ln>
        </p:spPr>
      </p:pic>
      <p:sp>
        <p:nvSpPr>
          <p:cNvPr id="6" name="灯片编号占位符 5"/>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307601" y="6305034"/>
            <a:ext cx="415498" cy="369332"/>
          </a:xfrm>
          <a:prstGeom prst="rect">
            <a:avLst/>
          </a:prstGeom>
        </p:spPr>
        <p:txBody>
          <a:bodyPr wrap="none">
            <a:spAutoFit/>
          </a:bodyPr>
          <a:lstStyle/>
          <a:p>
            <a:pPr>
              <a:buNone/>
            </a:pPr>
            <a:fld id="{36D8DB28-1AC7-4768-B121-CD1FDE10D9E0}" type="slidenum">
              <a:rPr lang="en-US" altLang="zh-CN" i="1">
                <a:latin typeface="Times New Roman" panose="02020603050405020304" pitchFamily="18" charset="0"/>
                <a:ea typeface="宋体" panose="02010600030101010101" pitchFamily="2" charset="-122"/>
              </a:rPr>
            </a:fld>
            <a:endParaRPr lang="en-US" altLang="zh-CN" i="1"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4"/>
          <p:cNvSpPr>
            <a:spLocks noGrp="1"/>
          </p:cNvSpPr>
          <p:nvPr/>
        </p:nvSpPr>
        <p:spPr>
          <a:xfrm>
            <a:off x="7308850" y="6094413"/>
            <a:ext cx="1619250" cy="655637"/>
          </a:xfrm>
          <a:prstGeom prst="rect">
            <a:avLst/>
          </a:prstGeom>
          <a:noFill/>
          <a:ln w="9525">
            <a:noFill/>
          </a:ln>
        </p:spPr>
        <p:txBody>
          <a:bodyPr/>
          <a:lstStyle/>
          <a:p>
            <a:endParaRPr lang="zh-CN" altLang="en-US" dirty="0">
              <a:latin typeface="Times New Roman" panose="02020603050405020304" pitchFamily="18" charset="0"/>
            </a:endParaRPr>
          </a:p>
        </p:txBody>
      </p:sp>
      <p:sp>
        <p:nvSpPr>
          <p:cNvPr id="54275" name="Rectangle 4"/>
          <p:cNvSpPr>
            <a:spLocks noGrp="1" noRot="1"/>
          </p:cNvSpPr>
          <p:nvPr>
            <p:ph type="title"/>
          </p:nvPr>
        </p:nvSpPr>
        <p:spPr/>
        <p:txBody>
          <a:bodyPr vert="horz" wrap="square" lIns="91440" tIns="45720" rIns="91440" bIns="45720" anchor="ctr"/>
          <a:lstStyle/>
          <a:p>
            <a:r>
              <a:rPr lang="en-US" altLang="zh-CN" dirty="0">
                <a:ea typeface="PMingLiU" panose="02020500000000000000" pitchFamily="18" charset="-120"/>
              </a:rPr>
              <a:t>HP LED Packaging Designs</a:t>
            </a:r>
            <a:endParaRPr lang="zh-CN" altLang="en-US" dirty="0"/>
          </a:p>
        </p:txBody>
      </p:sp>
      <p:pic>
        <p:nvPicPr>
          <p:cNvPr id="54276" name="Picture 5"/>
          <p:cNvPicPr>
            <a:picLocks noChangeAspect="1"/>
          </p:cNvPicPr>
          <p:nvPr/>
        </p:nvPicPr>
        <p:blipFill>
          <a:blip r:embed="rId1"/>
          <a:stretch>
            <a:fillRect/>
          </a:stretch>
        </p:blipFill>
        <p:spPr>
          <a:xfrm>
            <a:off x="533400" y="1447800"/>
            <a:ext cx="3076575" cy="2819400"/>
          </a:xfrm>
          <a:prstGeom prst="rect">
            <a:avLst/>
          </a:prstGeom>
          <a:noFill/>
          <a:ln w="9525">
            <a:noFill/>
          </a:ln>
        </p:spPr>
      </p:pic>
      <p:pic>
        <p:nvPicPr>
          <p:cNvPr id="54277" name="Picture 6"/>
          <p:cNvPicPr>
            <a:picLocks noChangeAspect="1"/>
          </p:cNvPicPr>
          <p:nvPr/>
        </p:nvPicPr>
        <p:blipFill>
          <a:blip r:embed="rId2"/>
          <a:stretch>
            <a:fillRect/>
          </a:stretch>
        </p:blipFill>
        <p:spPr>
          <a:xfrm>
            <a:off x="3733800" y="1600200"/>
            <a:ext cx="2286000" cy="1347788"/>
          </a:xfrm>
          <a:prstGeom prst="rect">
            <a:avLst/>
          </a:prstGeom>
          <a:noFill/>
          <a:ln w="9525">
            <a:noFill/>
          </a:ln>
        </p:spPr>
      </p:pic>
      <p:pic>
        <p:nvPicPr>
          <p:cNvPr id="54278" name="Picture 7"/>
          <p:cNvPicPr>
            <a:picLocks noChangeAspect="1"/>
          </p:cNvPicPr>
          <p:nvPr/>
        </p:nvPicPr>
        <p:blipFill>
          <a:blip r:embed="rId3"/>
          <a:stretch>
            <a:fillRect/>
          </a:stretch>
        </p:blipFill>
        <p:spPr>
          <a:xfrm>
            <a:off x="3581400" y="3352800"/>
            <a:ext cx="3390900" cy="3068638"/>
          </a:xfrm>
          <a:prstGeom prst="rect">
            <a:avLst/>
          </a:prstGeom>
          <a:noFill/>
          <a:ln w="9525">
            <a:noFill/>
          </a:ln>
        </p:spPr>
      </p:pic>
      <p:pic>
        <p:nvPicPr>
          <p:cNvPr id="54279" name="Picture 8"/>
          <p:cNvPicPr>
            <a:picLocks noChangeAspect="1"/>
          </p:cNvPicPr>
          <p:nvPr/>
        </p:nvPicPr>
        <p:blipFill>
          <a:blip r:embed="rId4"/>
          <a:stretch>
            <a:fillRect/>
          </a:stretch>
        </p:blipFill>
        <p:spPr>
          <a:xfrm>
            <a:off x="914400" y="4267200"/>
            <a:ext cx="2667000" cy="2090738"/>
          </a:xfrm>
          <a:prstGeom prst="rect">
            <a:avLst/>
          </a:prstGeom>
          <a:noFill/>
          <a:ln w="9525">
            <a:noFill/>
          </a:ln>
        </p:spPr>
      </p:pic>
      <p:pic>
        <p:nvPicPr>
          <p:cNvPr id="54280" name="Picture 9"/>
          <p:cNvPicPr>
            <a:picLocks noChangeAspect="1"/>
          </p:cNvPicPr>
          <p:nvPr/>
        </p:nvPicPr>
        <p:blipFill>
          <a:blip r:embed="rId5"/>
          <a:stretch>
            <a:fillRect/>
          </a:stretch>
        </p:blipFill>
        <p:spPr>
          <a:xfrm>
            <a:off x="6172200" y="1676400"/>
            <a:ext cx="2819400" cy="2035175"/>
          </a:xfrm>
          <a:prstGeom prst="rect">
            <a:avLst/>
          </a:prstGeom>
          <a:noFill/>
          <a:ln w="9525">
            <a:noFill/>
          </a:ln>
        </p:spPr>
      </p:pic>
      <p:pic>
        <p:nvPicPr>
          <p:cNvPr id="54281" name="Picture 10"/>
          <p:cNvPicPr>
            <a:picLocks noChangeAspect="1"/>
          </p:cNvPicPr>
          <p:nvPr/>
        </p:nvPicPr>
        <p:blipFill>
          <a:blip r:embed="rId6"/>
          <a:stretch>
            <a:fillRect/>
          </a:stretch>
        </p:blipFill>
        <p:spPr>
          <a:xfrm>
            <a:off x="6629400" y="3810000"/>
            <a:ext cx="2514600" cy="1889125"/>
          </a:xfrm>
          <a:prstGeom prst="rect">
            <a:avLst/>
          </a:prstGeom>
          <a:noFill/>
          <a:ln w="9525">
            <a:noFill/>
          </a:ln>
        </p:spPr>
      </p:pic>
      <p:sp>
        <p:nvSpPr>
          <p:cNvPr id="10" name="灯片编号占位符 9"/>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7678951" y="6178034"/>
            <a:ext cx="415498" cy="369332"/>
          </a:xfrm>
          <a:prstGeom prst="rect">
            <a:avLst/>
          </a:prstGeom>
        </p:spPr>
        <p:txBody>
          <a:bodyPr wrap="none">
            <a:spAutoFit/>
          </a:bodyPr>
          <a:lstStyle/>
          <a:p>
            <a:pPr lvl="0" algn="r" fontAlgn="base">
              <a:spcBef>
                <a:spcPct val="0"/>
              </a:spcBef>
              <a:spcAft>
                <a:spcPct val="0"/>
              </a:spcAft>
              <a:defRPr/>
            </a:pPr>
            <a:fld id="{36D8DB28-1AC7-4768-B121-CD1FDE10D9E0}" type="slidenum">
              <a:rPr lang="en-US" altLang="zh-CN" i="1">
                <a:latin typeface="Times New Roman" panose="02020603050405020304" pitchFamily="18" charset="0"/>
                <a:ea typeface="宋体" panose="02010600030101010101" pitchFamily="2" charset="-122"/>
              </a:rPr>
            </a:fld>
            <a:endParaRPr lang="en-US" altLang="zh-CN" i="1"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a:spLocks noGrp="1"/>
          </p:cNvSpPr>
          <p:nvPr/>
        </p:nvSpPr>
        <p:spPr>
          <a:xfrm>
            <a:off x="8461375" y="6381750"/>
            <a:ext cx="611188" cy="404813"/>
          </a:xfrm>
          <a:prstGeom prst="rect">
            <a:avLst/>
          </a:prstGeom>
          <a:noFill/>
          <a:ln w="9525">
            <a:noFill/>
          </a:ln>
        </p:spPr>
        <p:txBody>
          <a:bodyPr/>
          <a:lstStyle/>
          <a:p>
            <a:pPr lvl="0"/>
            <a:fld id="{36D8DB28-1AC7-4768-B121-CD1FDE10D9E0}" type="slidenum">
              <a:rPr lang="en-US" altLang="zh-CN" i="1">
                <a:latin typeface="Times New Roman" panose="02020603050405020304" pitchFamily="18" charset="0"/>
                <a:ea typeface="宋体" panose="02010600030101010101" pitchFamily="2" charset="-122"/>
              </a:rPr>
            </a:fld>
            <a:endParaRPr lang="en-US" altLang="zh-CN" i="1" dirty="0">
              <a:latin typeface="Times New Roman" panose="02020603050405020304" pitchFamily="18" charset="0"/>
              <a:ea typeface="宋体" panose="02010600030101010101" pitchFamily="2" charset="-122"/>
            </a:endParaRPr>
          </a:p>
          <a:p>
            <a:endParaRPr lang="zh-CN" altLang="en-US" dirty="0">
              <a:latin typeface="Times New Roman" panose="02020603050405020304" pitchFamily="18" charset="0"/>
            </a:endParaRPr>
          </a:p>
        </p:txBody>
      </p:sp>
      <p:sp>
        <p:nvSpPr>
          <p:cNvPr id="55299" name="Rectangle 4"/>
          <p:cNvSpPr>
            <a:spLocks noGrp="1" noRot="1"/>
          </p:cNvSpPr>
          <p:nvPr>
            <p:ph type="title"/>
          </p:nvPr>
        </p:nvSpPr>
        <p:spPr>
          <a:xfrm>
            <a:off x="682625" y="0"/>
            <a:ext cx="7772400" cy="1143000"/>
          </a:xfrm>
        </p:spPr>
        <p:txBody>
          <a:bodyPr vert="horz" wrap="square" lIns="91440" tIns="45720" rIns="91440" bIns="45720" anchor="ctr"/>
          <a:lstStyle/>
          <a:p>
            <a:r>
              <a:rPr lang="en-US" altLang="zh-CN" dirty="0">
                <a:ea typeface="PMingLiU" panose="02020500000000000000" pitchFamily="18" charset="-120"/>
              </a:rPr>
              <a:t>HP LED Packaging Designs</a:t>
            </a:r>
            <a:endParaRPr lang="zh-CN" altLang="en-US" dirty="0"/>
          </a:p>
        </p:txBody>
      </p:sp>
      <p:pic>
        <p:nvPicPr>
          <p:cNvPr id="55300" name="Picture 5"/>
          <p:cNvPicPr>
            <a:picLocks noChangeAspect="1"/>
          </p:cNvPicPr>
          <p:nvPr/>
        </p:nvPicPr>
        <p:blipFill>
          <a:blip r:embed="rId1"/>
          <a:stretch>
            <a:fillRect/>
          </a:stretch>
        </p:blipFill>
        <p:spPr>
          <a:xfrm>
            <a:off x="1547813" y="1123950"/>
            <a:ext cx="3124200" cy="2032000"/>
          </a:xfrm>
          <a:prstGeom prst="rect">
            <a:avLst/>
          </a:prstGeom>
          <a:noFill/>
          <a:ln w="9525">
            <a:noFill/>
          </a:ln>
        </p:spPr>
      </p:pic>
      <p:pic>
        <p:nvPicPr>
          <p:cNvPr id="55301" name="Picture 6"/>
          <p:cNvPicPr>
            <a:picLocks noChangeAspect="1"/>
          </p:cNvPicPr>
          <p:nvPr/>
        </p:nvPicPr>
        <p:blipFill>
          <a:blip r:embed="rId2"/>
          <a:stretch>
            <a:fillRect/>
          </a:stretch>
        </p:blipFill>
        <p:spPr>
          <a:xfrm>
            <a:off x="539750" y="3860800"/>
            <a:ext cx="3128963" cy="2033588"/>
          </a:xfrm>
          <a:prstGeom prst="rect">
            <a:avLst/>
          </a:prstGeom>
          <a:noFill/>
          <a:ln w="9525">
            <a:noFill/>
          </a:ln>
        </p:spPr>
      </p:pic>
      <p:pic>
        <p:nvPicPr>
          <p:cNvPr id="55302" name="Picture 7"/>
          <p:cNvPicPr>
            <a:picLocks noChangeAspect="1"/>
          </p:cNvPicPr>
          <p:nvPr/>
        </p:nvPicPr>
        <p:blipFill>
          <a:blip r:embed="rId3"/>
          <a:stretch>
            <a:fillRect/>
          </a:stretch>
        </p:blipFill>
        <p:spPr>
          <a:xfrm>
            <a:off x="5867400" y="1052513"/>
            <a:ext cx="2895600" cy="2249487"/>
          </a:xfrm>
          <a:prstGeom prst="rect">
            <a:avLst/>
          </a:prstGeom>
          <a:noFill/>
          <a:ln w="9525">
            <a:noFill/>
          </a:ln>
        </p:spPr>
      </p:pic>
      <p:pic>
        <p:nvPicPr>
          <p:cNvPr id="55303" name="Picture 8"/>
          <p:cNvPicPr>
            <a:picLocks noChangeAspect="1"/>
          </p:cNvPicPr>
          <p:nvPr/>
        </p:nvPicPr>
        <p:blipFill>
          <a:blip r:embed="rId4"/>
          <a:stretch>
            <a:fillRect/>
          </a:stretch>
        </p:blipFill>
        <p:spPr>
          <a:xfrm>
            <a:off x="3890963" y="3644900"/>
            <a:ext cx="5253037" cy="2690813"/>
          </a:xfrm>
          <a:prstGeom prst="rect">
            <a:avLst/>
          </a:prstGeom>
          <a:noFill/>
          <a:ln w="9525">
            <a:noFill/>
          </a:ln>
        </p:spPr>
      </p:pic>
      <p:sp>
        <p:nvSpPr>
          <p:cNvPr id="8" name="灯片编号占位符 7"/>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1"/>
          <p:cNvSpPr/>
          <p:nvPr/>
        </p:nvSpPr>
        <p:spPr>
          <a:xfrm>
            <a:off x="2071688" y="214313"/>
            <a:ext cx="5214937" cy="583565"/>
          </a:xfrm>
          <a:prstGeom prst="rect">
            <a:avLst/>
          </a:prstGeom>
          <a:noFill/>
          <a:ln w="9525">
            <a:noFill/>
          </a:ln>
        </p:spPr>
        <p:txBody>
          <a:bodyPr>
            <a:spAutoFit/>
          </a:bodyPr>
          <a:lstStyle/>
          <a:p>
            <a:r>
              <a:rPr lang="zh-CN" altLang="en-US" sz="3200" b="1" i="0" dirty="0">
                <a:solidFill>
                  <a:srgbClr val="FF0000"/>
                </a:solidFill>
                <a:latin typeface="Times New Roman" panose="02020603050405020304" pitchFamily="18" charset="0"/>
                <a:sym typeface="Times New Roman" panose="02020603050405020304" pitchFamily="18" charset="0"/>
              </a:rPr>
              <a:t>共晶焊接：散热封装（</a:t>
            </a:r>
            <a:r>
              <a:rPr lang="zh-CN" altLang="en-US" sz="3200" b="1" i="0" dirty="0">
                <a:solidFill>
                  <a:srgbClr val="FF0000"/>
                </a:solidFill>
                <a:latin typeface="Times New Roman" panose="02020603050405020304" pitchFamily="18" charset="0"/>
                <a:sym typeface="Times New Roman" panose="02020603050405020304" pitchFamily="18" charset="0"/>
              </a:rPr>
              <a:t>固晶）</a:t>
            </a:r>
            <a:endParaRPr lang="zh-CN" altLang="en-US" sz="3200" b="1" i="0" dirty="0">
              <a:solidFill>
                <a:srgbClr val="FF0000"/>
              </a:solidFill>
              <a:latin typeface="Times New Roman" panose="02020603050405020304" pitchFamily="18" charset="0"/>
              <a:sym typeface="Times New Roman" panose="02020603050405020304" pitchFamily="18" charset="0"/>
            </a:endParaRPr>
          </a:p>
        </p:txBody>
      </p:sp>
      <p:sp>
        <p:nvSpPr>
          <p:cNvPr id="56323" name="Rectangle 3"/>
          <p:cNvSpPr/>
          <p:nvPr/>
        </p:nvSpPr>
        <p:spPr>
          <a:xfrm>
            <a:off x="500063" y="1143000"/>
            <a:ext cx="8229600" cy="1728788"/>
          </a:xfrm>
          <a:prstGeom prst="rect">
            <a:avLst/>
          </a:prstGeom>
          <a:noFill/>
          <a:ln w="9525">
            <a:noFill/>
          </a:ln>
        </p:spPr>
        <p:txBody>
          <a:bodyPr/>
          <a:lstStyle/>
          <a:p>
            <a:pPr marL="342900" indent="-342900" algn="l">
              <a:lnSpc>
                <a:spcPct val="90000"/>
              </a:lnSpc>
              <a:spcBef>
                <a:spcPct val="20000"/>
              </a:spcBef>
              <a:buFont typeface="Arial" panose="020B0604020202020204" pitchFamily="34" charset="0"/>
              <a:buChar char="•"/>
            </a:pPr>
            <a:r>
              <a:rPr lang="zh-CN" altLang="en-US" i="0" dirty="0">
                <a:solidFill>
                  <a:srgbClr val="000000"/>
                </a:solidFill>
                <a:latin typeface="Times New Roman" panose="02020603050405020304" pitchFamily="18" charset="0"/>
                <a:sym typeface="Times New Roman" panose="02020603050405020304" pitchFamily="18" charset="0"/>
              </a:rPr>
              <a:t>水滴测试机</a:t>
            </a:r>
            <a:endParaRPr lang="zh-CN" altLang="en-US" i="0" dirty="0">
              <a:solidFill>
                <a:srgbClr val="000000"/>
              </a:solidFill>
              <a:latin typeface="Times New Roman" panose="02020603050405020304" pitchFamily="18" charset="0"/>
              <a:sym typeface="Times New Roman" panose="02020603050405020304" pitchFamily="18" charset="0"/>
            </a:endParaRPr>
          </a:p>
          <a:p>
            <a:pPr marL="342900" indent="-342900" algn="l">
              <a:lnSpc>
                <a:spcPct val="90000"/>
              </a:lnSpc>
              <a:spcBef>
                <a:spcPct val="20000"/>
              </a:spcBef>
              <a:buFont typeface="Arial" panose="020B0604020202020204" pitchFamily="34" charset="0"/>
              <a:buChar char="•"/>
            </a:pPr>
            <a:r>
              <a:rPr lang="en-US" altLang="zh-CN" i="0" dirty="0">
                <a:solidFill>
                  <a:srgbClr val="000000"/>
                </a:solidFill>
                <a:latin typeface="Times New Roman" panose="02020603050405020304" pitchFamily="18" charset="0"/>
                <a:sym typeface="Times New Roman" panose="02020603050405020304" pitchFamily="18" charset="0"/>
              </a:rPr>
              <a:t>XPS</a:t>
            </a:r>
            <a:r>
              <a:rPr lang="zh-CN" altLang="en-US" i="0" dirty="0">
                <a:solidFill>
                  <a:srgbClr val="000000"/>
                </a:solidFill>
                <a:latin typeface="Times New Roman" panose="02020603050405020304" pitchFamily="18" charset="0"/>
                <a:sym typeface="Times New Roman" panose="02020603050405020304" pitchFamily="18" charset="0"/>
              </a:rPr>
              <a:t>测量表面组分</a:t>
            </a:r>
            <a:endParaRPr lang="zh-CN" altLang="en-US" i="0" dirty="0">
              <a:solidFill>
                <a:srgbClr val="000000"/>
              </a:solidFill>
              <a:latin typeface="Times New Roman" panose="02020603050405020304" pitchFamily="18" charset="0"/>
              <a:sym typeface="Times New Roman" panose="02020603050405020304" pitchFamily="18" charset="0"/>
            </a:endParaRPr>
          </a:p>
          <a:p>
            <a:pPr marL="342900" indent="-342900" algn="l">
              <a:lnSpc>
                <a:spcPct val="90000"/>
              </a:lnSpc>
              <a:spcBef>
                <a:spcPct val="20000"/>
              </a:spcBef>
              <a:buFont typeface="Arial" panose="020B0604020202020204" pitchFamily="34" charset="0"/>
              <a:buChar char="•"/>
            </a:pPr>
            <a:r>
              <a:rPr lang="zh-CN" altLang="en-US" i="0" dirty="0">
                <a:solidFill>
                  <a:srgbClr val="000000"/>
                </a:solidFill>
                <a:latin typeface="Times New Roman" panose="02020603050405020304" pitchFamily="18" charset="0"/>
                <a:sym typeface="Times New Roman" panose="02020603050405020304" pitchFamily="18" charset="0"/>
              </a:rPr>
              <a:t>等离子体处理</a:t>
            </a:r>
            <a:endParaRPr lang="zh-CN" altLang="en-US" i="0" dirty="0">
              <a:latin typeface="Times New Roman" panose="02020603050405020304" pitchFamily="18" charset="0"/>
            </a:endParaRPr>
          </a:p>
        </p:txBody>
      </p:sp>
      <p:pic>
        <p:nvPicPr>
          <p:cNvPr id="56324" name="Picture 4"/>
          <p:cNvPicPr>
            <a:picLocks noChangeAspect="1"/>
          </p:cNvPicPr>
          <p:nvPr/>
        </p:nvPicPr>
        <p:blipFill>
          <a:blip r:embed="rId1"/>
          <a:srcRect l="7233" t="19286" r="11823" b="19031"/>
          <a:stretch>
            <a:fillRect/>
          </a:stretch>
        </p:blipFill>
        <p:spPr>
          <a:xfrm>
            <a:off x="1692275" y="2636838"/>
            <a:ext cx="6170613" cy="3529012"/>
          </a:xfrm>
          <a:prstGeom prst="rect">
            <a:avLst/>
          </a:prstGeom>
          <a:noFill/>
          <a:ln w="9525">
            <a:noFill/>
          </a:ln>
        </p:spPr>
      </p:pic>
      <p:sp>
        <p:nvSpPr>
          <p:cNvPr id="56325" name="灯片编号占位符 4"/>
          <p:cNvSpPr>
            <a:spLocks noGrp="1"/>
          </p:cNvSpPr>
          <p:nvPr/>
        </p:nvSpPr>
        <p:spPr>
          <a:xfrm>
            <a:off x="8278585" y="6259285"/>
            <a:ext cx="783771" cy="457200"/>
          </a:xfrm>
          <a:prstGeom prst="rect">
            <a:avLst/>
          </a:prstGeom>
          <a:noFill/>
          <a:ln w="9525">
            <a:noFill/>
          </a:ln>
        </p:spPr>
        <p:txBody>
          <a:bodyPr/>
          <a:lstStyle/>
          <a:p>
            <a:pPr lvl="0"/>
            <a:fld id="{36D8DB28-1AC7-4768-B121-CD1FDE10D9E0}" type="slidenum">
              <a:rPr lang="en-US" altLang="zh-CN">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a typeface="宋体" panose="02010600030101010101" pitchFamily="2" charset="-122"/>
            </a:endParaRPr>
          </a:p>
          <a:p>
            <a:endParaRPr lang="en-US" altLang="zh-CN" i="0" dirty="0">
              <a:latin typeface="Times New Roman" panose="02020603050405020304" pitchFamily="18" charset="0"/>
            </a:endParaRPr>
          </a:p>
        </p:txBody>
      </p:sp>
      <p:sp>
        <p:nvSpPr>
          <p:cNvPr id="6" name="灯片编号占位符 5"/>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p:cNvPicPr>
          <p:nvPr/>
        </p:nvPicPr>
        <p:blipFill>
          <a:blip r:embed="rId1"/>
          <a:srcRect l="14310" t="17119" r="14310" b="17313"/>
          <a:stretch>
            <a:fillRect/>
          </a:stretch>
        </p:blipFill>
        <p:spPr>
          <a:xfrm>
            <a:off x="571500" y="285750"/>
            <a:ext cx="8286750" cy="4186238"/>
          </a:xfrm>
          <a:prstGeom prst="rect">
            <a:avLst/>
          </a:prstGeom>
          <a:noFill/>
          <a:ln w="9525">
            <a:noFill/>
          </a:ln>
        </p:spPr>
      </p:pic>
      <p:sp>
        <p:nvSpPr>
          <p:cNvPr id="57347" name="Rectangle 3"/>
          <p:cNvSpPr/>
          <p:nvPr/>
        </p:nvSpPr>
        <p:spPr>
          <a:xfrm>
            <a:off x="342220" y="4656654"/>
            <a:ext cx="8229600" cy="1922853"/>
          </a:xfrm>
          <a:prstGeom prst="rect">
            <a:avLst/>
          </a:prstGeom>
          <a:solidFill>
            <a:schemeClr val="bg1"/>
          </a:solidFill>
          <a:ln w="9525">
            <a:noFill/>
          </a:ln>
        </p:spPr>
        <p:txBody>
          <a:bodyPr/>
          <a:lstStyle/>
          <a:p>
            <a:pPr marL="342900" indent="-342900" algn="l">
              <a:spcBef>
                <a:spcPct val="20000"/>
              </a:spcBef>
              <a:buFont typeface="Arial" panose="020B0604020202020204" pitchFamily="34" charset="0"/>
              <a:buChar char="•"/>
            </a:pPr>
            <a:r>
              <a:rPr lang="zh-CN" altLang="en-US" i="0" dirty="0">
                <a:solidFill>
                  <a:srgbClr val="000000"/>
                </a:solidFill>
                <a:latin typeface="Times New Roman" panose="02020603050405020304" pitchFamily="18" charset="0"/>
                <a:sym typeface="Times New Roman" panose="02020603050405020304" pitchFamily="18" charset="0"/>
              </a:rPr>
              <a:t>共晶焊接</a:t>
            </a:r>
            <a:r>
              <a:rPr lang="en-US" altLang="zh-CN" i="0" dirty="0">
                <a:solidFill>
                  <a:srgbClr val="000000"/>
                </a:solidFill>
                <a:latin typeface="Times New Roman" panose="02020603050405020304" pitchFamily="18" charset="0"/>
                <a:sym typeface="Times New Roman" panose="02020603050405020304" pitchFamily="18" charset="0"/>
              </a:rPr>
              <a:t>:</a:t>
            </a:r>
            <a:endParaRPr lang="zh-CN" altLang="en-US" i="0" dirty="0">
              <a:solidFill>
                <a:srgbClr val="000000"/>
              </a:solidFill>
              <a:latin typeface="Times New Roman" panose="02020603050405020304" pitchFamily="18" charset="0"/>
              <a:sym typeface="Times New Roman" panose="02020603050405020304" pitchFamily="18" charset="0"/>
            </a:endParaRPr>
          </a:p>
          <a:p>
            <a:pPr marL="742950" lvl="1" indent="-285750" algn="l">
              <a:spcBef>
                <a:spcPct val="20000"/>
              </a:spcBef>
              <a:buFont typeface="Arial" panose="020B0604020202020204" pitchFamily="34" charset="0"/>
              <a:buChar char="–"/>
            </a:pPr>
            <a:r>
              <a:rPr lang="en-US" altLang="zh-CN" i="0" dirty="0">
                <a:solidFill>
                  <a:srgbClr val="000000"/>
                </a:solidFill>
                <a:latin typeface="Times New Roman" panose="02020603050405020304" pitchFamily="18" charset="0"/>
                <a:sym typeface="Times New Roman" panose="02020603050405020304" pitchFamily="18" charset="0"/>
              </a:rPr>
              <a:t>AuSn,Sn</a:t>
            </a:r>
            <a:r>
              <a:rPr lang="zh-CN" altLang="en-US" i="0" dirty="0">
                <a:solidFill>
                  <a:srgbClr val="000000"/>
                </a:solidFill>
                <a:latin typeface="Times New Roman" panose="02020603050405020304" pitchFamily="18" charset="0"/>
                <a:sym typeface="Times New Roman" panose="02020603050405020304" pitchFamily="18" charset="0"/>
              </a:rPr>
              <a:t>芯片底部</a:t>
            </a:r>
            <a:r>
              <a:rPr lang="en-US" altLang="zh-CN" i="0" dirty="0">
                <a:solidFill>
                  <a:srgbClr val="000000"/>
                </a:solidFill>
                <a:latin typeface="Times New Roman" panose="02020603050405020304" pitchFamily="18" charset="0"/>
                <a:sym typeface="Times New Roman" panose="02020603050405020304" pitchFamily="18" charset="0"/>
              </a:rPr>
              <a:t>,</a:t>
            </a:r>
            <a:r>
              <a:rPr lang="zh-CN" altLang="en-US" i="0" dirty="0">
                <a:solidFill>
                  <a:srgbClr val="000000"/>
                </a:solidFill>
                <a:latin typeface="Times New Roman" panose="02020603050405020304" pitchFamily="18" charset="0"/>
                <a:sym typeface="Times New Roman" panose="02020603050405020304" pitchFamily="18" charset="0"/>
              </a:rPr>
              <a:t>基板镀</a:t>
            </a:r>
            <a:r>
              <a:rPr lang="en-US" altLang="zh-CN" i="0" dirty="0">
                <a:solidFill>
                  <a:srgbClr val="000000"/>
                </a:solidFill>
                <a:latin typeface="Times New Roman" panose="02020603050405020304" pitchFamily="18" charset="0"/>
                <a:sym typeface="Times New Roman" panose="02020603050405020304" pitchFamily="18" charset="0"/>
              </a:rPr>
              <a:t>Ag</a:t>
            </a:r>
            <a:endParaRPr lang="zh-CN" altLang="en-US" i="0" dirty="0">
              <a:solidFill>
                <a:srgbClr val="000000"/>
              </a:solidFill>
              <a:latin typeface="Times New Roman" panose="02020603050405020304" pitchFamily="18" charset="0"/>
              <a:sym typeface="Times New Roman" panose="02020603050405020304" pitchFamily="18" charset="0"/>
            </a:endParaRPr>
          </a:p>
          <a:p>
            <a:pPr marL="742950" lvl="1" indent="-285750" algn="l">
              <a:spcBef>
                <a:spcPct val="20000"/>
              </a:spcBef>
              <a:buFont typeface="Arial" panose="020B0604020202020204" pitchFamily="34" charset="0"/>
              <a:buChar char="–"/>
            </a:pPr>
            <a:r>
              <a:rPr lang="zh-CN" altLang="en-US" i="0" dirty="0">
                <a:solidFill>
                  <a:srgbClr val="000000"/>
                </a:solidFill>
                <a:latin typeface="Times New Roman" panose="02020603050405020304" pitchFamily="18" charset="0"/>
                <a:sym typeface="Times New Roman" panose="02020603050405020304" pitchFamily="18" charset="0"/>
              </a:rPr>
              <a:t>表面粗糙度要求</a:t>
            </a:r>
            <a:endParaRPr lang="zh-CN" altLang="en-US" i="0" dirty="0">
              <a:solidFill>
                <a:srgbClr val="000000"/>
              </a:solidFill>
              <a:latin typeface="Times New Roman" panose="02020603050405020304" pitchFamily="18" charset="0"/>
              <a:sym typeface="Times New Roman" panose="02020603050405020304" pitchFamily="18" charset="0"/>
            </a:endParaRPr>
          </a:p>
          <a:p>
            <a:pPr marL="742950" lvl="1" indent="-285750" algn="l">
              <a:spcBef>
                <a:spcPct val="20000"/>
              </a:spcBef>
              <a:buFont typeface="Arial" panose="020B0604020202020204" pitchFamily="34" charset="0"/>
              <a:buChar char="–"/>
            </a:pPr>
            <a:r>
              <a:rPr lang="zh-CN" altLang="en-US" i="0" dirty="0">
                <a:solidFill>
                  <a:srgbClr val="000000"/>
                </a:solidFill>
                <a:latin typeface="Times New Roman" panose="02020603050405020304" pitchFamily="18" charset="0"/>
                <a:sym typeface="Times New Roman" panose="02020603050405020304" pitchFamily="18" charset="0"/>
              </a:rPr>
              <a:t>洁净</a:t>
            </a:r>
            <a:endParaRPr lang="zh-CN" altLang="en-US" i="0" dirty="0">
              <a:solidFill>
                <a:srgbClr val="000000"/>
              </a:solidFill>
              <a:latin typeface="Times New Roman" panose="02020603050405020304" pitchFamily="18" charset="0"/>
              <a:sym typeface="Times New Roman" panose="02020603050405020304" pitchFamily="18" charset="0"/>
            </a:endParaRPr>
          </a:p>
          <a:p>
            <a:pPr marL="742950" lvl="1" indent="-285750">
              <a:spcBef>
                <a:spcPct val="20000"/>
              </a:spcBef>
              <a:buFont typeface="Arial" panose="020B0604020202020204" pitchFamily="34" charset="0"/>
              <a:buChar char="–"/>
            </a:pPr>
            <a:r>
              <a:rPr lang="en-US" altLang="zh-CN" i="0" dirty="0">
                <a:solidFill>
                  <a:srgbClr val="000000"/>
                </a:solidFill>
                <a:latin typeface="Times New Roman" panose="02020603050405020304" pitchFamily="18" charset="0"/>
                <a:sym typeface="Times New Roman" panose="02020603050405020304" pitchFamily="18" charset="0"/>
              </a:rPr>
              <a:t>Au:Sn=80%,10%,0(320,260,250</a:t>
            </a:r>
            <a:r>
              <a:rPr lang="zh-CN" altLang="en-US" i="0" dirty="0">
                <a:solidFill>
                  <a:srgbClr val="000000"/>
                </a:solidFill>
                <a:latin typeface="Times New Roman" panose="02020603050405020304" pitchFamily="18" charset="0"/>
                <a:sym typeface="Times New Roman" panose="02020603050405020304" pitchFamily="18" charset="0"/>
              </a:rPr>
              <a:t>度</a:t>
            </a:r>
            <a:r>
              <a:rPr lang="en-US" altLang="zh-CN" i="0" dirty="0" smtClean="0">
                <a:solidFill>
                  <a:srgbClr val="000000"/>
                </a:solidFill>
                <a:latin typeface="Times New Roman" panose="02020603050405020304" pitchFamily="18" charset="0"/>
                <a:sym typeface="Times New Roman" panose="02020603050405020304" pitchFamily="18" charset="0"/>
              </a:rPr>
              <a:t>)</a:t>
            </a:r>
            <a:endParaRPr lang="zh-CN" altLang="en-US" i="0" dirty="0">
              <a:latin typeface="Times New Roman" panose="02020603050405020304" pitchFamily="18" charset="0"/>
            </a:endParaRPr>
          </a:p>
        </p:txBody>
      </p:sp>
      <p:sp>
        <p:nvSpPr>
          <p:cNvPr id="5" name="灯片编号占位符 4"/>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7505700" y="6394841"/>
            <a:ext cx="1165675" cy="369332"/>
          </a:xfrm>
          <a:prstGeom prst="rect">
            <a:avLst/>
          </a:prstGeom>
        </p:spPr>
        <p:txBody>
          <a:bodyPr wrap="square">
            <a:spAutoFit/>
          </a:bodyPr>
          <a:lstStyle/>
          <a:p>
            <a:pPr lvl="1">
              <a:spcBef>
                <a:spcPct val="20000"/>
              </a:spcBef>
            </a:pPr>
            <a:r>
              <a:rPr lang="en-US" altLang="zh-CN" dirty="0">
                <a:latin typeface="Times New Roman" panose="02020603050405020304" pitchFamily="18" charset="0"/>
                <a:ea typeface="宋体" panose="02010600030101010101" pitchFamily="2" charset="-122"/>
              </a:rPr>
              <a:t> </a:t>
            </a:r>
            <a:fld id="{36D8DB28-1AC7-4768-B121-CD1FDE10D9E0}" type="slidenum">
              <a:rPr lang="en-US" altLang="zh-CN">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p:cNvSpPr/>
          <p:nvPr/>
        </p:nvSpPr>
        <p:spPr>
          <a:xfrm>
            <a:off x="500063" y="500063"/>
            <a:ext cx="8229600" cy="4525962"/>
          </a:xfrm>
          <a:prstGeom prst="rect">
            <a:avLst/>
          </a:prstGeom>
          <a:noFill/>
          <a:ln w="9525">
            <a:noFill/>
          </a:ln>
        </p:spPr>
        <p:txBody>
          <a:bodyPr/>
          <a:lstStyle/>
          <a:p>
            <a:pPr marL="342900" indent="-342900" algn="l">
              <a:spcBef>
                <a:spcPct val="20000"/>
              </a:spcBef>
              <a:buFont typeface="Arial" panose="020B0604020202020204" pitchFamily="34" charset="0"/>
              <a:buChar char="•"/>
            </a:pPr>
            <a:r>
              <a:rPr lang="zh-CN" altLang="en-US" sz="3200" i="0" dirty="0">
                <a:solidFill>
                  <a:srgbClr val="000000"/>
                </a:solidFill>
                <a:latin typeface="Times New Roman" panose="02020603050405020304" pitchFamily="18" charset="0"/>
                <a:sym typeface="Times New Roman" panose="02020603050405020304" pitchFamily="18" charset="0"/>
              </a:rPr>
              <a:t>支架表面的粗糙度比共晶材料的厚度要小，否則共晶材料就不足夠填满表面不平的位置。</a:t>
            </a:r>
            <a:endParaRPr lang="zh-CN" altLang="en-US" sz="3200" i="0" dirty="0">
              <a:solidFill>
                <a:srgbClr val="000000"/>
              </a:solidFill>
              <a:latin typeface="Times New Roman" panose="02020603050405020304" pitchFamily="18" charset="0"/>
              <a:sym typeface="Times New Roman" panose="02020603050405020304" pitchFamily="18" charset="0"/>
            </a:endParaRPr>
          </a:p>
          <a:p>
            <a:pPr marL="342900" indent="-342900" algn="l">
              <a:spcBef>
                <a:spcPct val="20000"/>
              </a:spcBef>
              <a:buFont typeface="Arial" panose="020B0604020202020204" pitchFamily="34" charset="0"/>
              <a:buChar char="•"/>
            </a:pPr>
            <a:r>
              <a:rPr lang="zh-CN" altLang="en-US" sz="3200" i="0" dirty="0">
                <a:solidFill>
                  <a:srgbClr val="000000"/>
                </a:solidFill>
                <a:latin typeface="Times New Roman" panose="02020603050405020304" pitchFamily="18" charset="0"/>
                <a:sym typeface="Times New Roman" panose="02020603050405020304" pitchFamily="18" charset="0"/>
              </a:rPr>
              <a:t>如芯片固晶在较平滑的支架表面上，可提升推力。</a:t>
            </a:r>
            <a:endParaRPr lang="zh-CN" altLang="en-US" sz="3200" i="0" dirty="0">
              <a:solidFill>
                <a:srgbClr val="000000"/>
              </a:solidFill>
              <a:latin typeface="Times New Roman" panose="02020603050405020304" pitchFamily="18" charset="0"/>
              <a:sym typeface="Times New Roman" panose="02020603050405020304" pitchFamily="18" charset="0"/>
            </a:endParaRPr>
          </a:p>
        </p:txBody>
      </p:sp>
      <p:pic>
        <p:nvPicPr>
          <p:cNvPr id="58371" name="Picture 2"/>
          <p:cNvPicPr>
            <a:picLocks noChangeAspect="1"/>
          </p:cNvPicPr>
          <p:nvPr/>
        </p:nvPicPr>
        <p:blipFill>
          <a:blip r:embed="rId1"/>
          <a:stretch>
            <a:fillRect/>
          </a:stretch>
        </p:blipFill>
        <p:spPr>
          <a:xfrm>
            <a:off x="71438" y="3717925"/>
            <a:ext cx="9072562" cy="1428750"/>
          </a:xfrm>
          <a:prstGeom prst="rect">
            <a:avLst/>
          </a:prstGeom>
          <a:noFill/>
          <a:ln w="9525">
            <a:noFill/>
          </a:ln>
        </p:spPr>
      </p:pic>
      <p:sp>
        <p:nvSpPr>
          <p:cNvPr id="58372" name="灯片编号占位符 3"/>
          <p:cNvSpPr>
            <a:spLocks noGrp="1"/>
          </p:cNvSpPr>
          <p:nvPr/>
        </p:nvSpPr>
        <p:spPr>
          <a:xfrm>
            <a:off x="6553200" y="6248400"/>
            <a:ext cx="1905000" cy="457200"/>
          </a:xfrm>
          <a:prstGeom prst="rect">
            <a:avLst/>
          </a:prstGeom>
          <a:noFill/>
          <a:ln w="9525">
            <a:noFill/>
          </a:ln>
        </p:spPr>
        <p:txBody>
          <a:bodyPr/>
          <a:lstStyle/>
          <a:p>
            <a:endParaRPr lang="en-US" altLang="zh-CN" i="0" dirty="0">
              <a:latin typeface="Times New Roman" panose="02020603050405020304" pitchFamily="18" charset="0"/>
            </a:endParaRPr>
          </a:p>
        </p:txBody>
      </p:sp>
      <p:sp>
        <p:nvSpPr>
          <p:cNvPr id="5" name="灯片编号占位符 4"/>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7717051" y="6254234"/>
            <a:ext cx="415498" cy="369332"/>
          </a:xfrm>
          <a:prstGeom prst="rect">
            <a:avLst/>
          </a:prstGeom>
        </p:spPr>
        <p:txBody>
          <a:bodyPr wrap="none">
            <a:spAutoFit/>
          </a:bodyPr>
          <a:lstStyle/>
          <a:p>
            <a:pPr lvl="0" algn="r" fontAlgn="base">
              <a:spcBef>
                <a:spcPct val="0"/>
              </a:spcBef>
              <a:spcAft>
                <a:spcPct val="0"/>
              </a:spcAft>
              <a:defRPr/>
            </a:pPr>
            <a:fld id="{36D8DB28-1AC7-4768-B121-CD1FDE10D9E0}" type="slidenum">
              <a:rPr lang="en-US" altLang="zh-CN">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5"/>
          <p:cNvPicPr>
            <a:picLocks noChangeAspect="1"/>
          </p:cNvPicPr>
          <p:nvPr/>
        </p:nvPicPr>
        <p:blipFill>
          <a:blip r:embed="rId1"/>
          <a:stretch>
            <a:fillRect/>
          </a:stretch>
        </p:blipFill>
        <p:spPr>
          <a:xfrm>
            <a:off x="1151255" y="1008063"/>
            <a:ext cx="7135813" cy="3286125"/>
          </a:xfrm>
          <a:prstGeom prst="rect">
            <a:avLst/>
          </a:prstGeom>
          <a:noFill/>
          <a:ln w="9525">
            <a:noFill/>
          </a:ln>
        </p:spPr>
      </p:pic>
      <p:sp>
        <p:nvSpPr>
          <p:cNvPr id="59395" name="TextBox 2"/>
          <p:cNvSpPr/>
          <p:nvPr/>
        </p:nvSpPr>
        <p:spPr>
          <a:xfrm>
            <a:off x="1357313" y="357188"/>
            <a:ext cx="6572250" cy="523875"/>
          </a:xfrm>
          <a:prstGeom prst="rect">
            <a:avLst/>
          </a:prstGeom>
          <a:noFill/>
          <a:ln w="9525">
            <a:noFill/>
          </a:ln>
        </p:spPr>
        <p:txBody>
          <a:bodyPr>
            <a:spAutoFit/>
          </a:bodyPr>
          <a:lstStyle/>
          <a:p>
            <a:r>
              <a:rPr lang="zh-CN" altLang="en-US" sz="2800" b="1" i="0" dirty="0">
                <a:solidFill>
                  <a:srgbClr val="000000"/>
                </a:solidFill>
                <a:latin typeface="Times New Roman" panose="02020603050405020304" pitchFamily="18" charset="0"/>
                <a:sym typeface="Times New Roman" panose="02020603050405020304" pitchFamily="18" charset="0"/>
              </a:rPr>
              <a:t>导热界面与界面材料</a:t>
            </a:r>
            <a:endParaRPr lang="zh-CN" altLang="en-US" i="0" dirty="0">
              <a:latin typeface="Times New Roman" panose="02020603050405020304" pitchFamily="18" charset="0"/>
            </a:endParaRPr>
          </a:p>
        </p:txBody>
      </p:sp>
      <p:sp>
        <p:nvSpPr>
          <p:cNvPr id="59396" name="矩形 3"/>
          <p:cNvSpPr/>
          <p:nvPr/>
        </p:nvSpPr>
        <p:spPr>
          <a:xfrm>
            <a:off x="785813" y="4714875"/>
            <a:ext cx="8001000" cy="1200329"/>
          </a:xfrm>
          <a:prstGeom prst="rect">
            <a:avLst/>
          </a:prstGeom>
          <a:solidFill>
            <a:schemeClr val="bg1"/>
          </a:solidFill>
          <a:ln w="9525">
            <a:noFill/>
          </a:ln>
        </p:spPr>
        <p:txBody>
          <a:bodyPr>
            <a:spAutoFit/>
          </a:bodyPr>
          <a:lstStyle/>
          <a:p>
            <a:pPr algn="l"/>
            <a:r>
              <a:rPr lang="en-US" altLang="zh-CN" i="0" dirty="0">
                <a:solidFill>
                  <a:srgbClr val="000000"/>
                </a:solidFill>
                <a:latin typeface="Times New Roman" panose="02020603050405020304" pitchFamily="18" charset="0"/>
                <a:ea typeface="PMingLiU" panose="02020500000000000000" pitchFamily="18" charset="-120"/>
              </a:rPr>
              <a:t>Air gaps will result in poor thermal conductivity</a:t>
            </a:r>
            <a:endParaRPr lang="zh-CN" altLang="en-US" i="0" dirty="0">
              <a:solidFill>
                <a:srgbClr val="000000"/>
              </a:solidFill>
              <a:latin typeface="Times New Roman" panose="02020603050405020304" pitchFamily="18" charset="0"/>
              <a:ea typeface="PMingLiU" panose="02020500000000000000" pitchFamily="18" charset="-120"/>
            </a:endParaRPr>
          </a:p>
          <a:p>
            <a:pPr algn="l"/>
            <a:r>
              <a:rPr lang="en-US" altLang="zh-CN" i="0" dirty="0">
                <a:solidFill>
                  <a:srgbClr val="000000"/>
                </a:solidFill>
                <a:latin typeface="Times New Roman" panose="02020603050405020304" pitchFamily="18" charset="0"/>
                <a:ea typeface="PMingLiU" panose="02020500000000000000" pitchFamily="18" charset="-120"/>
              </a:rPr>
              <a:t>Interface attachment has more thermal resistant than bulk material used in the packaging-bottle neck</a:t>
            </a:r>
            <a:endParaRPr lang="zh-CN" altLang="en-US" i="0" dirty="0">
              <a:solidFill>
                <a:srgbClr val="000000"/>
              </a:solidFill>
              <a:latin typeface="Times New Roman" panose="02020603050405020304" pitchFamily="18" charset="0"/>
              <a:ea typeface="PMingLiU" panose="02020500000000000000" pitchFamily="18" charset="-120"/>
            </a:endParaRPr>
          </a:p>
          <a:p>
            <a:pPr lvl="0"/>
            <a:r>
              <a:rPr lang="en-US" altLang="zh-CN" i="0" dirty="0">
                <a:solidFill>
                  <a:srgbClr val="000000"/>
                </a:solidFill>
                <a:latin typeface="Times New Roman" panose="02020603050405020304" pitchFamily="18" charset="0"/>
                <a:ea typeface="PMingLiU" panose="02020500000000000000" pitchFamily="18" charset="-120"/>
              </a:rPr>
              <a:t>Thermal interface material will fill up the air gap for better surface thermal contact</a:t>
            </a:r>
            <a:r>
              <a:rPr lang="en-US" altLang="zh-CN" i="0" dirty="0" smtClean="0">
                <a:solidFill>
                  <a:srgbClr val="000000"/>
                </a:solidFill>
                <a:latin typeface="Times New Roman" panose="02020603050405020304" pitchFamily="18" charset="0"/>
                <a:ea typeface="PMingLiU" panose="02020500000000000000" pitchFamily="18" charset="-120"/>
              </a:rPr>
              <a:t>.</a:t>
            </a:r>
            <a:endParaRPr lang="zh-CN" altLang="en-US" i="0" dirty="0">
              <a:latin typeface="Times New Roman" panose="02020603050405020304" pitchFamily="18" charset="0"/>
            </a:endParaRPr>
          </a:p>
        </p:txBody>
      </p:sp>
      <p:sp>
        <p:nvSpPr>
          <p:cNvPr id="59397" name="灯片编号占位符 4"/>
          <p:cNvSpPr>
            <a:spLocks noGrp="1"/>
          </p:cNvSpPr>
          <p:nvPr/>
        </p:nvSpPr>
        <p:spPr>
          <a:xfrm>
            <a:off x="8131629" y="6335486"/>
            <a:ext cx="702129" cy="457200"/>
          </a:xfrm>
          <a:prstGeom prst="rect">
            <a:avLst/>
          </a:prstGeom>
          <a:noFill/>
          <a:ln w="9525">
            <a:noFill/>
          </a:ln>
        </p:spPr>
        <p:txBody>
          <a:bodyPr/>
          <a:lstStyle/>
          <a:p>
            <a:pPr lvl="0"/>
            <a:r>
              <a:rPr lang="en-US" altLang="zh-CN" dirty="0">
                <a:latin typeface="Times New Roman" panose="02020603050405020304" pitchFamily="18" charset="0"/>
                <a:ea typeface="宋体" panose="02010600030101010101" pitchFamily="2" charset="-122"/>
              </a:rPr>
              <a:t> </a:t>
            </a:r>
            <a:fld id="{36D8DB28-1AC7-4768-B121-CD1FDE10D9E0}" type="slidenum">
              <a:rPr lang="en-US" altLang="zh-CN">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a typeface="宋体" panose="02010600030101010101" pitchFamily="2" charset="-122"/>
            </a:endParaRPr>
          </a:p>
          <a:p>
            <a:endParaRPr lang="en-US" altLang="zh-CN" i="0" dirty="0">
              <a:latin typeface="Times New Roman" panose="02020603050405020304" pitchFamily="18" charset="0"/>
            </a:endParaRPr>
          </a:p>
        </p:txBody>
      </p:sp>
      <p:sp>
        <p:nvSpPr>
          <p:cNvPr id="6" name="灯片编号占位符 5"/>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i="0" dirty="0"/>
            </a:fld>
            <a:endParaRPr lang="en-US" altLang="zh-CN" sz="1000" i="0" dirty="0"/>
          </a:p>
        </p:txBody>
      </p:sp>
      <p:pic>
        <p:nvPicPr>
          <p:cNvPr id="66563" name="图片 1" descr="D:\中镓-培训资料\未标题-1.tif"/>
          <p:cNvPicPr>
            <a:picLocks noChangeAspect="1"/>
          </p:cNvPicPr>
          <p:nvPr/>
        </p:nvPicPr>
        <p:blipFill>
          <a:blip r:embed="rId1"/>
          <a:stretch>
            <a:fillRect/>
          </a:stretch>
        </p:blipFill>
        <p:spPr>
          <a:xfrm>
            <a:off x="1071563" y="857250"/>
            <a:ext cx="6934200" cy="4221163"/>
          </a:xfrm>
          <a:prstGeom prst="rect">
            <a:avLst/>
          </a:prstGeom>
          <a:noFill/>
          <a:ln w="9525">
            <a:noFill/>
          </a:ln>
        </p:spPr>
      </p:pic>
      <p:sp>
        <p:nvSpPr>
          <p:cNvPr id="66564" name="Text Box 5"/>
          <p:cNvSpPr txBox="1"/>
          <p:nvPr/>
        </p:nvSpPr>
        <p:spPr>
          <a:xfrm>
            <a:off x="2490470" y="156845"/>
            <a:ext cx="4876800" cy="579438"/>
          </a:xfrm>
          <a:prstGeom prst="rect">
            <a:avLst/>
          </a:prstGeom>
          <a:noFill/>
          <a:ln w="9525">
            <a:noFill/>
          </a:ln>
        </p:spPr>
        <p:txBody>
          <a:bodyPr>
            <a:spAutoFit/>
          </a:bodyPr>
          <a:lstStyle/>
          <a:p>
            <a:pPr>
              <a:spcBef>
                <a:spcPct val="50000"/>
              </a:spcBef>
            </a:pPr>
            <a:r>
              <a:rPr lang="en-US" altLang="zh-CN" sz="3200" i="0" dirty="0">
                <a:latin typeface="Times New Roman" panose="02020603050405020304" pitchFamily="18" charset="0"/>
              </a:rPr>
              <a:t>Stepper </a:t>
            </a:r>
            <a:r>
              <a:rPr lang="zh-CN" altLang="en-US" sz="3200" i="0" dirty="0">
                <a:latin typeface="Times New Roman" panose="02020603050405020304" pitchFamily="18" charset="0"/>
              </a:rPr>
              <a:t>的基本光路</a:t>
            </a:r>
            <a:endParaRPr lang="zh-CN" altLang="en-US" sz="3200" i="0" dirty="0">
              <a:latin typeface="Times New Roman" panose="02020603050405020304" pitchFamily="18" charset="0"/>
            </a:endParaRPr>
          </a:p>
        </p:txBody>
      </p:sp>
      <p:sp>
        <p:nvSpPr>
          <p:cNvPr id="66565" name="Rectangle 6"/>
          <p:cNvSpPr/>
          <p:nvPr/>
        </p:nvSpPr>
        <p:spPr>
          <a:xfrm>
            <a:off x="142875" y="5473542"/>
            <a:ext cx="8672513" cy="1198880"/>
          </a:xfrm>
          <a:prstGeom prst="rect">
            <a:avLst/>
          </a:prstGeom>
          <a:solidFill>
            <a:schemeClr val="bg1"/>
          </a:solidFill>
          <a:ln w="9525">
            <a:noFill/>
          </a:ln>
        </p:spPr>
        <p:txBody>
          <a:bodyPr anchor="ctr">
            <a:spAutoFit/>
          </a:bodyPr>
          <a:lstStyle/>
          <a:p>
            <a:r>
              <a:rPr lang="zh-CN" altLang="en-US" i="0" dirty="0">
                <a:latin typeface="Times New Roman" panose="02020603050405020304" pitchFamily="18" charset="0"/>
              </a:rPr>
              <a:t>高压汞灯通过透镜系统变成均匀的平行光束，再经过准直透镜投影在光刻板上，经过孔径光阑使得光束变成</a:t>
            </a:r>
            <a:r>
              <a:rPr lang="en-US" altLang="zh-CN" i="0" dirty="0">
                <a:latin typeface="Times New Roman" panose="02020603050405020304" pitchFamily="18" charset="0"/>
              </a:rPr>
              <a:t>17.5mm</a:t>
            </a:r>
            <a:r>
              <a:rPr lang="zh-CN" altLang="en-US" i="0" dirty="0">
                <a:latin typeface="Times New Roman" panose="02020603050405020304" pitchFamily="18" charset="0"/>
              </a:rPr>
              <a:t>左右的光斑，通过投影透镜系统投影在</a:t>
            </a:r>
            <a:r>
              <a:rPr lang="en-US" altLang="zh-CN" i="0" dirty="0">
                <a:latin typeface="Times New Roman" panose="02020603050405020304" pitchFamily="18" charset="0"/>
              </a:rPr>
              <a:t>Stage</a:t>
            </a:r>
            <a:r>
              <a:rPr lang="zh-CN" altLang="en-US" i="0" dirty="0">
                <a:latin typeface="Times New Roman" panose="02020603050405020304" pitchFamily="18" charset="0"/>
              </a:rPr>
              <a:t>上的蓝宝石衬底上。光斑的大小在</a:t>
            </a:r>
            <a:r>
              <a:rPr lang="en-US" altLang="zh-CN" i="0" dirty="0">
                <a:latin typeface="Times New Roman" panose="02020603050405020304" pitchFamily="18" charset="0"/>
              </a:rPr>
              <a:t>3.5mm</a:t>
            </a:r>
            <a:r>
              <a:rPr lang="zh-CN" altLang="en-US" i="0" dirty="0">
                <a:latin typeface="Times New Roman" panose="02020603050405020304" pitchFamily="18" charset="0"/>
              </a:rPr>
              <a:t>左右，图形尺寸按比例缩小为</a:t>
            </a:r>
            <a:r>
              <a:rPr lang="en-US" altLang="zh-CN" i="0" dirty="0">
                <a:latin typeface="Times New Roman" panose="02020603050405020304" pitchFamily="18" charset="0"/>
              </a:rPr>
              <a:t>3</a:t>
            </a:r>
            <a:r>
              <a:rPr lang="zh-CN" altLang="en-US" i="0" dirty="0">
                <a:latin typeface="Times New Roman" panose="02020603050405020304" pitchFamily="18" charset="0"/>
              </a:rPr>
              <a:t>微米</a:t>
            </a:r>
            <a:r>
              <a:rPr lang="en-US" altLang="zh-CN" i="0" dirty="0">
                <a:latin typeface="Times New Roman" panose="02020603050405020304" pitchFamily="18" charset="0"/>
              </a:rPr>
              <a:t>/2</a:t>
            </a:r>
            <a:r>
              <a:rPr lang="zh-CN" altLang="en-US" i="0" dirty="0">
                <a:latin typeface="Times New Roman" panose="02020603050405020304" pitchFamily="18" charset="0"/>
              </a:rPr>
              <a:t>微米的</a:t>
            </a:r>
            <a:r>
              <a:rPr lang="en-US" altLang="zh-CN" i="0" dirty="0">
                <a:latin typeface="Times New Roman" panose="02020603050405020304" pitchFamily="18" charset="0"/>
              </a:rPr>
              <a:t>PSS</a:t>
            </a:r>
            <a:r>
              <a:rPr lang="zh-CN" altLang="en-US" i="0" dirty="0">
                <a:latin typeface="Times New Roman" panose="02020603050405020304" pitchFamily="18" charset="0"/>
              </a:rPr>
              <a:t>。特征尺寸（</a:t>
            </a:r>
            <a:r>
              <a:rPr lang="en-US" altLang="zh-CN" i="0" dirty="0">
                <a:latin typeface="Times New Roman" panose="02020603050405020304" pitchFamily="18" charset="0"/>
              </a:rPr>
              <a:t>CD</a:t>
            </a:r>
            <a:r>
              <a:rPr lang="zh-CN" altLang="en-US" i="0" dirty="0">
                <a:latin typeface="Times New Roman" panose="02020603050405020304" pitchFamily="18" charset="0"/>
              </a:rPr>
              <a:t>）达到</a:t>
            </a:r>
            <a:r>
              <a:rPr lang="en-US" altLang="zh-CN" i="0" dirty="0">
                <a:latin typeface="Times New Roman" panose="02020603050405020304" pitchFamily="18" charset="0"/>
              </a:rPr>
              <a:t>0.4</a:t>
            </a:r>
            <a:r>
              <a:rPr lang="zh-CN" altLang="en-US" i="0" dirty="0">
                <a:latin typeface="Times New Roman" panose="02020603050405020304" pitchFamily="18" charset="0"/>
              </a:rPr>
              <a:t>微米</a:t>
            </a:r>
            <a:r>
              <a:rPr lang="zh-CN" altLang="en-US" i="0" dirty="0">
                <a:latin typeface="Times New Roman" panose="02020603050405020304" pitchFamily="18" charset="0"/>
              </a:rPr>
              <a:t>左右。</a:t>
            </a:r>
            <a:endParaRPr lang="zh-CN" altLang="en-US" i="0" dirty="0">
              <a:latin typeface="Times New Roman" panose="02020603050405020304" pitchFamily="18" charset="0"/>
            </a:endParaRPr>
          </a:p>
        </p:txBody>
      </p:sp>
    </p:spTree>
  </p:cSld>
  <p:clrMapOvr>
    <a:masterClrMapping/>
  </p:clrMapOvr>
  <p:transition>
    <p:pull dir="l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Rot="1"/>
          </p:cNvSpPr>
          <p:nvPr/>
        </p:nvSpPr>
        <p:spPr>
          <a:xfrm>
            <a:off x="457200" y="274638"/>
            <a:ext cx="8229600" cy="1143000"/>
          </a:xfrm>
          <a:prstGeom prst="rect">
            <a:avLst/>
          </a:prstGeom>
          <a:noFill/>
          <a:ln w="9525">
            <a:noFill/>
          </a:ln>
        </p:spPr>
        <p:txBody>
          <a:bodyPr/>
          <a:lstStyle/>
          <a:p>
            <a:r>
              <a:rPr lang="en-US" altLang="zh-CN" sz="4400" i="0" dirty="0">
                <a:solidFill>
                  <a:schemeClr val="tx2"/>
                </a:solidFill>
                <a:latin typeface="Times New Roman" panose="02020603050405020304" pitchFamily="18" charset="0"/>
                <a:ea typeface="PMingLiU" panose="02020500000000000000" pitchFamily="18" charset="-120"/>
                <a:sym typeface="Times New Roman" panose="02020603050405020304" pitchFamily="18" charset="0"/>
              </a:rPr>
              <a:t>Optical Design</a:t>
            </a:r>
            <a:endParaRPr lang="en-US" altLang="zh-CN" sz="4400" i="0" dirty="0">
              <a:solidFill>
                <a:schemeClr val="tx2"/>
              </a:solidFill>
              <a:latin typeface="Times New Roman" panose="02020603050405020304" pitchFamily="18" charset="0"/>
              <a:ea typeface="PMingLiU" panose="02020500000000000000" pitchFamily="18" charset="-120"/>
              <a:sym typeface="Times New Roman" panose="02020603050405020304" pitchFamily="18" charset="0"/>
            </a:endParaRPr>
          </a:p>
        </p:txBody>
      </p:sp>
      <p:sp>
        <p:nvSpPr>
          <p:cNvPr id="60419" name="Rectangle 4"/>
          <p:cNvSpPr/>
          <p:nvPr/>
        </p:nvSpPr>
        <p:spPr>
          <a:xfrm>
            <a:off x="0" y="1357313"/>
            <a:ext cx="5572125" cy="4533900"/>
          </a:xfrm>
          <a:prstGeom prst="rect">
            <a:avLst/>
          </a:prstGeom>
          <a:noFill/>
          <a:ln w="9525">
            <a:noFill/>
          </a:ln>
        </p:spPr>
        <p:txBody>
          <a:bodyPr lIns="92075" tIns="46038" rIns="92075" bIns="46038"/>
          <a:lstStyle/>
          <a:p>
            <a:pPr marL="342900" indent="-342900" algn="l">
              <a:lnSpc>
                <a:spcPct val="80000"/>
              </a:lnSpc>
              <a:spcBef>
                <a:spcPct val="20000"/>
              </a:spcBef>
              <a:buClr>
                <a:schemeClr val="hlink"/>
              </a:buClr>
              <a:buSzPct val="70000"/>
              <a:buFont typeface="Wingdings" panose="05000000000000000000" pitchFamily="2" charset="2"/>
              <a:buChar char="n"/>
            </a:pPr>
            <a:r>
              <a:rPr lang="en-US" altLang="zh-CN" i="0" dirty="0">
                <a:solidFill>
                  <a:srgbClr val="000000"/>
                </a:solidFill>
                <a:latin typeface="Times New Roman" panose="02020603050405020304" pitchFamily="18" charset="0"/>
                <a:ea typeface="PMingLiU" panose="02020500000000000000" pitchFamily="18" charset="-120"/>
              </a:rPr>
              <a:t>Understand chip radiation pattern</a:t>
            </a:r>
            <a:endParaRPr lang="zh-CN" altLang="en-US" i="0" dirty="0">
              <a:solidFill>
                <a:srgbClr val="000000"/>
              </a:solidFill>
              <a:latin typeface="Times New Roman" panose="02020603050405020304" pitchFamily="18" charset="0"/>
              <a:ea typeface="PMingLiU" panose="02020500000000000000" pitchFamily="18" charset="-120"/>
            </a:endParaRPr>
          </a:p>
          <a:p>
            <a:pPr marL="342900" indent="-342900" algn="l">
              <a:lnSpc>
                <a:spcPct val="80000"/>
              </a:lnSpc>
              <a:spcBef>
                <a:spcPct val="20000"/>
              </a:spcBef>
              <a:buClr>
                <a:schemeClr val="hlink"/>
              </a:buClr>
              <a:buSzPct val="70000"/>
              <a:buFont typeface="Wingdings" panose="05000000000000000000" pitchFamily="2" charset="2"/>
              <a:buChar char="n"/>
            </a:pPr>
            <a:r>
              <a:rPr lang="en-US" altLang="zh-CN" i="0" dirty="0">
                <a:solidFill>
                  <a:srgbClr val="000000"/>
                </a:solidFill>
                <a:latin typeface="Times New Roman" panose="02020603050405020304" pitchFamily="18" charset="0"/>
                <a:ea typeface="PMingLiU" panose="02020500000000000000" pitchFamily="18" charset="-120"/>
              </a:rPr>
              <a:t>Understand light path from package</a:t>
            </a:r>
            <a:endParaRPr lang="zh-CN" altLang="en-US" i="0" dirty="0">
              <a:solidFill>
                <a:srgbClr val="000000"/>
              </a:solidFill>
              <a:latin typeface="Times New Roman" panose="02020603050405020304" pitchFamily="18" charset="0"/>
              <a:ea typeface="PMingLiU" panose="02020500000000000000" pitchFamily="18" charset="-120"/>
            </a:endParaRPr>
          </a:p>
          <a:p>
            <a:pPr marL="742950" lvl="1" indent="-285750" algn="l">
              <a:lnSpc>
                <a:spcPct val="80000"/>
              </a:lnSpc>
              <a:spcBef>
                <a:spcPct val="20000"/>
              </a:spcBef>
              <a:buClr>
                <a:schemeClr val="accent2"/>
              </a:buClr>
              <a:buSzPct val="70000"/>
              <a:buFont typeface="Wingdings" panose="05000000000000000000" pitchFamily="2" charset="2"/>
              <a:buChar char="n"/>
            </a:pPr>
            <a:r>
              <a:rPr lang="en-US" altLang="zh-CN" i="0" dirty="0">
                <a:solidFill>
                  <a:srgbClr val="000000"/>
                </a:solidFill>
                <a:latin typeface="Times New Roman" panose="02020603050405020304" pitchFamily="18" charset="0"/>
                <a:ea typeface="PMingLiU" panose="02020500000000000000" pitchFamily="18" charset="-120"/>
              </a:rPr>
              <a:t>Ray trace optical modeling to simulate light path</a:t>
            </a:r>
            <a:endParaRPr lang="zh-CN" altLang="en-US" i="0" dirty="0">
              <a:solidFill>
                <a:srgbClr val="000000"/>
              </a:solidFill>
              <a:latin typeface="Times New Roman" panose="02020603050405020304" pitchFamily="18" charset="0"/>
              <a:ea typeface="PMingLiU" panose="02020500000000000000" pitchFamily="18" charset="-120"/>
            </a:endParaRPr>
          </a:p>
          <a:p>
            <a:pPr marL="342900" indent="-342900" algn="l">
              <a:lnSpc>
                <a:spcPct val="80000"/>
              </a:lnSpc>
              <a:spcBef>
                <a:spcPct val="20000"/>
              </a:spcBef>
              <a:buClr>
                <a:schemeClr val="hlink"/>
              </a:buClr>
              <a:buSzPct val="70000"/>
              <a:buFont typeface="Wingdings" panose="05000000000000000000" pitchFamily="2" charset="2"/>
              <a:buChar char="n"/>
            </a:pPr>
            <a:r>
              <a:rPr lang="en-US" altLang="zh-CN" i="0" dirty="0">
                <a:solidFill>
                  <a:srgbClr val="000000"/>
                </a:solidFill>
                <a:latin typeface="Times New Roman" panose="02020603050405020304" pitchFamily="18" charset="0"/>
                <a:ea typeface="PMingLiU" panose="02020500000000000000" pitchFamily="18" charset="-120"/>
              </a:rPr>
              <a:t>Optimized lens design to enhance light extraction at desire radiation pattern</a:t>
            </a:r>
            <a:endParaRPr lang="zh-CN" altLang="en-US" i="0" dirty="0">
              <a:solidFill>
                <a:srgbClr val="000000"/>
              </a:solidFill>
              <a:latin typeface="Times New Roman" panose="02020603050405020304" pitchFamily="18" charset="0"/>
              <a:ea typeface="PMingLiU" panose="02020500000000000000" pitchFamily="18" charset="-120"/>
            </a:endParaRPr>
          </a:p>
          <a:p>
            <a:pPr marL="342900" indent="-342900" algn="l">
              <a:lnSpc>
                <a:spcPct val="80000"/>
              </a:lnSpc>
              <a:spcBef>
                <a:spcPct val="20000"/>
              </a:spcBef>
              <a:buClr>
                <a:schemeClr val="hlink"/>
              </a:buClr>
              <a:buSzPct val="70000"/>
              <a:buFont typeface="Wingdings" panose="05000000000000000000" pitchFamily="2" charset="2"/>
              <a:buChar char="n"/>
            </a:pPr>
            <a:r>
              <a:rPr lang="en-US" altLang="zh-CN" i="0" dirty="0">
                <a:solidFill>
                  <a:srgbClr val="000000"/>
                </a:solidFill>
                <a:latin typeface="Times New Roman" panose="02020603050405020304" pitchFamily="18" charset="0"/>
                <a:ea typeface="PMingLiU" panose="02020500000000000000" pitchFamily="18" charset="-120"/>
              </a:rPr>
              <a:t>Reflector design</a:t>
            </a:r>
            <a:endParaRPr lang="zh-CN" altLang="en-US" i="0" dirty="0">
              <a:solidFill>
                <a:srgbClr val="000000"/>
              </a:solidFill>
              <a:latin typeface="Times New Roman" panose="02020603050405020304" pitchFamily="18" charset="0"/>
              <a:ea typeface="PMingLiU" panose="02020500000000000000" pitchFamily="18" charset="-120"/>
            </a:endParaRPr>
          </a:p>
          <a:p>
            <a:pPr marL="742950" lvl="1" indent="-285750" algn="l">
              <a:lnSpc>
                <a:spcPct val="80000"/>
              </a:lnSpc>
              <a:spcBef>
                <a:spcPct val="20000"/>
              </a:spcBef>
              <a:buClr>
                <a:schemeClr val="accent2"/>
              </a:buClr>
              <a:buSzPct val="70000"/>
              <a:buFont typeface="Wingdings" panose="05000000000000000000" pitchFamily="2" charset="2"/>
              <a:buChar char="n"/>
            </a:pPr>
            <a:r>
              <a:rPr lang="en-US" altLang="zh-CN" i="0" dirty="0">
                <a:solidFill>
                  <a:srgbClr val="000000"/>
                </a:solidFill>
                <a:latin typeface="Times New Roman" panose="02020603050405020304" pitchFamily="18" charset="0"/>
                <a:ea typeface="PMingLiU" panose="02020500000000000000" pitchFamily="18" charset="-120"/>
              </a:rPr>
              <a:t>Smooth &amp; highly reflective surface</a:t>
            </a:r>
            <a:endParaRPr lang="zh-CN" altLang="en-US" i="0" dirty="0">
              <a:solidFill>
                <a:srgbClr val="000000"/>
              </a:solidFill>
              <a:latin typeface="Times New Roman" panose="02020603050405020304" pitchFamily="18" charset="0"/>
              <a:ea typeface="PMingLiU" panose="02020500000000000000" pitchFamily="18" charset="-120"/>
            </a:endParaRPr>
          </a:p>
          <a:p>
            <a:pPr marL="742950" lvl="1" indent="-285750" algn="l">
              <a:lnSpc>
                <a:spcPct val="80000"/>
              </a:lnSpc>
              <a:spcBef>
                <a:spcPct val="20000"/>
              </a:spcBef>
              <a:buClr>
                <a:schemeClr val="accent2"/>
              </a:buClr>
              <a:buSzPct val="70000"/>
              <a:buFont typeface="Wingdings" panose="05000000000000000000" pitchFamily="2" charset="2"/>
              <a:buChar char="n"/>
            </a:pPr>
            <a:r>
              <a:rPr lang="en-US" altLang="zh-CN" i="0" dirty="0">
                <a:solidFill>
                  <a:srgbClr val="000000"/>
                </a:solidFill>
                <a:latin typeface="Times New Roman" panose="02020603050405020304" pitchFamily="18" charset="0"/>
                <a:ea typeface="PMingLiU" panose="02020500000000000000" pitchFamily="18" charset="-120"/>
              </a:rPr>
              <a:t>Right size and shape for light collection</a:t>
            </a:r>
            <a:endParaRPr lang="zh-CN" altLang="en-US" i="0" dirty="0">
              <a:solidFill>
                <a:srgbClr val="000000"/>
              </a:solidFill>
              <a:latin typeface="Times New Roman" panose="02020603050405020304" pitchFamily="18" charset="0"/>
              <a:ea typeface="PMingLiU" panose="02020500000000000000" pitchFamily="18" charset="-120"/>
            </a:endParaRPr>
          </a:p>
          <a:p>
            <a:pPr marL="342900" indent="-342900" algn="l">
              <a:lnSpc>
                <a:spcPct val="80000"/>
              </a:lnSpc>
              <a:spcBef>
                <a:spcPct val="20000"/>
              </a:spcBef>
              <a:buClr>
                <a:schemeClr val="hlink"/>
              </a:buClr>
              <a:buSzPct val="70000"/>
              <a:buFont typeface="Wingdings" panose="05000000000000000000" pitchFamily="2" charset="2"/>
              <a:buChar char="n"/>
            </a:pPr>
            <a:r>
              <a:rPr lang="en-US" altLang="zh-CN" i="0" dirty="0">
                <a:solidFill>
                  <a:srgbClr val="000000"/>
                </a:solidFill>
                <a:latin typeface="Times New Roman" panose="02020603050405020304" pitchFamily="18" charset="0"/>
                <a:ea typeface="PMingLiU" panose="02020500000000000000" pitchFamily="18" charset="-120"/>
              </a:rPr>
              <a:t>Optical matched refraction index for encapsulation</a:t>
            </a:r>
            <a:endParaRPr lang="zh-CN" altLang="en-US" i="0" dirty="0">
              <a:solidFill>
                <a:srgbClr val="000000"/>
              </a:solidFill>
              <a:latin typeface="Times New Roman" panose="02020603050405020304" pitchFamily="18" charset="0"/>
              <a:ea typeface="PMingLiU" panose="02020500000000000000" pitchFamily="18" charset="-120"/>
            </a:endParaRPr>
          </a:p>
          <a:p>
            <a:pPr marL="342900" indent="-342900" algn="l">
              <a:lnSpc>
                <a:spcPct val="80000"/>
              </a:lnSpc>
              <a:spcBef>
                <a:spcPct val="20000"/>
              </a:spcBef>
              <a:buClr>
                <a:schemeClr val="hlink"/>
              </a:buClr>
              <a:buSzPct val="70000"/>
              <a:buFont typeface="Wingdings" panose="05000000000000000000" pitchFamily="2" charset="2"/>
              <a:buChar char="n"/>
            </a:pPr>
            <a:r>
              <a:rPr lang="en-US" altLang="zh-CN" i="0" dirty="0">
                <a:solidFill>
                  <a:srgbClr val="000000"/>
                </a:solidFill>
                <a:latin typeface="Times New Roman" panose="02020603050405020304" pitchFamily="18" charset="0"/>
                <a:ea typeface="PMingLiU" panose="02020500000000000000" pitchFamily="18" charset="-120"/>
              </a:rPr>
              <a:t>Secondary optics </a:t>
            </a:r>
            <a:r>
              <a:rPr lang="en-US" altLang="zh-CN" i="0" dirty="0">
                <a:solidFill>
                  <a:srgbClr val="000000"/>
                </a:solidFill>
                <a:latin typeface="Arial" panose="020B0604020202020204" pitchFamily="34" charset="0"/>
                <a:ea typeface="PMingLiU" panose="02020500000000000000" pitchFamily="18" charset="-120"/>
                <a:sym typeface="Arial" panose="020B0604020202020204" pitchFamily="34" charset="0"/>
              </a:rPr>
              <a:t>“</a:t>
            </a:r>
            <a:r>
              <a:rPr lang="en-US" altLang="zh-CN" i="0" dirty="0">
                <a:solidFill>
                  <a:srgbClr val="000000"/>
                </a:solidFill>
                <a:latin typeface="Times New Roman" panose="02020603050405020304" pitchFamily="18" charset="0"/>
                <a:ea typeface="PMingLiU" panose="02020500000000000000" pitchFamily="18" charset="-120"/>
              </a:rPr>
              <a:t>friendly</a:t>
            </a:r>
            <a:r>
              <a:rPr lang="en-US" altLang="zh-CN" i="0" dirty="0">
                <a:solidFill>
                  <a:srgbClr val="000000"/>
                </a:solidFill>
                <a:latin typeface="Arial" panose="020B0604020202020204" pitchFamily="34" charset="0"/>
                <a:ea typeface="PMingLiU" panose="02020500000000000000" pitchFamily="18" charset="-120"/>
                <a:sym typeface="Arial" panose="020B0604020202020204" pitchFamily="34" charset="0"/>
              </a:rPr>
              <a:t>”</a:t>
            </a:r>
            <a:r>
              <a:rPr lang="en-US" altLang="zh-CN" i="0" dirty="0">
                <a:solidFill>
                  <a:srgbClr val="000000"/>
                </a:solidFill>
                <a:latin typeface="Times New Roman" panose="02020603050405020304" pitchFamily="18" charset="0"/>
                <a:ea typeface="PMingLiU" panose="02020500000000000000" pitchFamily="18" charset="-120"/>
              </a:rPr>
              <a:t> design</a:t>
            </a:r>
            <a:endParaRPr lang="zh-CN" altLang="en-US" i="0" dirty="0">
              <a:solidFill>
                <a:srgbClr val="000000"/>
              </a:solidFill>
              <a:latin typeface="Times New Roman" panose="02020603050405020304" pitchFamily="18" charset="0"/>
              <a:ea typeface="PMingLiU" panose="02020500000000000000" pitchFamily="18" charset="-120"/>
            </a:endParaRPr>
          </a:p>
          <a:p>
            <a:pPr marL="342900" indent="-342900" algn="l">
              <a:lnSpc>
                <a:spcPct val="80000"/>
              </a:lnSpc>
              <a:spcBef>
                <a:spcPct val="20000"/>
              </a:spcBef>
              <a:buClr>
                <a:schemeClr val="hlink"/>
              </a:buClr>
              <a:buSzPct val="70000"/>
              <a:buFont typeface="Wingdings" panose="05000000000000000000" pitchFamily="2" charset="2"/>
              <a:buChar char="n"/>
            </a:pPr>
            <a:endParaRPr lang="zh-CN" altLang="en-US" i="0" dirty="0">
              <a:solidFill>
                <a:srgbClr val="000000"/>
              </a:solidFill>
              <a:latin typeface="Times New Roman" panose="02020603050405020304" pitchFamily="18" charset="0"/>
              <a:ea typeface="PMingLiU" panose="02020500000000000000" pitchFamily="18" charset="-120"/>
            </a:endParaRPr>
          </a:p>
        </p:txBody>
      </p:sp>
      <p:pic>
        <p:nvPicPr>
          <p:cNvPr id="60420" name="Picture 5"/>
          <p:cNvPicPr>
            <a:picLocks noChangeAspect="1"/>
          </p:cNvPicPr>
          <p:nvPr/>
        </p:nvPicPr>
        <p:blipFill>
          <a:blip r:embed="rId1"/>
          <a:stretch>
            <a:fillRect/>
          </a:stretch>
        </p:blipFill>
        <p:spPr>
          <a:xfrm>
            <a:off x="5214938" y="2714625"/>
            <a:ext cx="3705225" cy="2428875"/>
          </a:xfrm>
          <a:prstGeom prst="rect">
            <a:avLst/>
          </a:prstGeom>
          <a:noFill/>
          <a:ln w="9525">
            <a:noFill/>
          </a:ln>
        </p:spPr>
      </p:pic>
      <p:sp>
        <p:nvSpPr>
          <p:cNvPr id="60421" name="灯片编号占位符 5"/>
          <p:cNvSpPr>
            <a:spLocks noGrp="1"/>
          </p:cNvSpPr>
          <p:nvPr/>
        </p:nvSpPr>
        <p:spPr>
          <a:xfrm>
            <a:off x="6553200" y="6248400"/>
            <a:ext cx="1905000" cy="457200"/>
          </a:xfrm>
          <a:prstGeom prst="rect">
            <a:avLst/>
          </a:prstGeom>
          <a:noFill/>
          <a:ln w="9525">
            <a:noFill/>
          </a:ln>
        </p:spPr>
        <p:txBody>
          <a:bodyPr/>
          <a:lstStyle/>
          <a:p>
            <a:endParaRPr lang="en-US" altLang="zh-CN" i="0" dirty="0">
              <a:latin typeface="Times New Roman" panose="02020603050405020304" pitchFamily="18" charset="0"/>
            </a:endParaRPr>
          </a:p>
        </p:txBody>
      </p:sp>
      <p:sp>
        <p:nvSpPr>
          <p:cNvPr id="6" name="灯片编号占位符 5"/>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086939" y="6209784"/>
            <a:ext cx="415498" cy="369332"/>
          </a:xfrm>
          <a:prstGeom prst="rect">
            <a:avLst/>
          </a:prstGeom>
        </p:spPr>
        <p:txBody>
          <a:bodyPr wrap="none">
            <a:spAutoFit/>
          </a:bodyPr>
          <a:lstStyle/>
          <a:p>
            <a:pPr lvl="0" algn="r" fontAlgn="base">
              <a:spcBef>
                <a:spcPct val="0"/>
              </a:spcBef>
              <a:spcAft>
                <a:spcPct val="0"/>
              </a:spcAft>
              <a:defRPr/>
            </a:pPr>
            <a:fld id="{36D8DB28-1AC7-4768-B121-CD1FDE10D9E0}" type="slidenum">
              <a:rPr lang="en-US" altLang="zh-CN">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1"/>
          <p:cNvSpPr/>
          <p:nvPr/>
        </p:nvSpPr>
        <p:spPr>
          <a:xfrm>
            <a:off x="2000250" y="357188"/>
            <a:ext cx="5288627" cy="523220"/>
          </a:xfrm>
          <a:prstGeom prst="rect">
            <a:avLst/>
          </a:prstGeom>
          <a:noFill/>
          <a:ln w="9525">
            <a:noFill/>
          </a:ln>
        </p:spPr>
        <p:txBody>
          <a:bodyPr wrap="none">
            <a:spAutoFit/>
          </a:bodyPr>
          <a:lstStyle/>
          <a:p>
            <a:r>
              <a:rPr lang="en-US" altLang="zh-CN" sz="2800" b="1" i="0" dirty="0">
                <a:solidFill>
                  <a:srgbClr val="FF0000"/>
                </a:solidFill>
                <a:latin typeface="Times New Roman" panose="02020603050405020304" pitchFamily="18" charset="0"/>
                <a:sym typeface="Times New Roman" panose="02020603050405020304" pitchFamily="18" charset="0"/>
              </a:rPr>
              <a:t>§</a:t>
            </a:r>
            <a:r>
              <a:rPr lang="en-US" altLang="zh-CN" sz="2800" b="1" i="0" dirty="0" smtClean="0">
                <a:solidFill>
                  <a:srgbClr val="FF0000"/>
                </a:solidFill>
                <a:latin typeface="Times New Roman" panose="02020603050405020304" pitchFamily="18" charset="0"/>
                <a:sym typeface="Times New Roman" panose="02020603050405020304" pitchFamily="18" charset="0"/>
              </a:rPr>
              <a:t>3.2.2.3</a:t>
            </a:r>
            <a:r>
              <a:rPr lang="zh-CN" altLang="en-US" sz="2800" b="1" i="0" dirty="0">
                <a:solidFill>
                  <a:srgbClr val="FF0000"/>
                </a:solidFill>
                <a:latin typeface="Times New Roman" panose="02020603050405020304" pitchFamily="18" charset="0"/>
                <a:sym typeface="Times New Roman" panose="02020603050405020304" pitchFamily="18" charset="0"/>
              </a:rPr>
              <a:t>大功率封装的结温和热阻</a:t>
            </a:r>
            <a:endParaRPr lang="en-US" altLang="zh-CN" sz="2800" b="1" i="0" dirty="0">
              <a:solidFill>
                <a:srgbClr val="FF0000"/>
              </a:solidFill>
              <a:latin typeface="Times New Roman" panose="02020603050405020304" pitchFamily="18" charset="0"/>
              <a:sym typeface="Times New Roman" panose="02020603050405020304" pitchFamily="18" charset="0"/>
            </a:endParaRPr>
          </a:p>
        </p:txBody>
      </p:sp>
      <p:pic>
        <p:nvPicPr>
          <p:cNvPr id="61443" name="Picture 6"/>
          <p:cNvPicPr>
            <a:picLocks noChangeAspect="1"/>
          </p:cNvPicPr>
          <p:nvPr/>
        </p:nvPicPr>
        <p:blipFill>
          <a:blip r:embed="rId1"/>
          <a:stretch>
            <a:fillRect/>
          </a:stretch>
        </p:blipFill>
        <p:spPr>
          <a:xfrm>
            <a:off x="0" y="1021897"/>
            <a:ext cx="4271963" cy="4373563"/>
          </a:xfrm>
          <a:prstGeom prst="rect">
            <a:avLst/>
          </a:prstGeom>
          <a:noFill/>
          <a:ln w="9525">
            <a:noFill/>
          </a:ln>
        </p:spPr>
      </p:pic>
      <p:pic>
        <p:nvPicPr>
          <p:cNvPr id="61444" name="Picture 5"/>
          <p:cNvPicPr>
            <a:picLocks noChangeAspect="1"/>
          </p:cNvPicPr>
          <p:nvPr/>
        </p:nvPicPr>
        <p:blipFill>
          <a:blip r:embed="rId2"/>
          <a:stretch>
            <a:fillRect/>
          </a:stretch>
        </p:blipFill>
        <p:spPr>
          <a:xfrm>
            <a:off x="4018756" y="3391580"/>
            <a:ext cx="5068887" cy="2725737"/>
          </a:xfrm>
          <a:prstGeom prst="rect">
            <a:avLst/>
          </a:prstGeom>
          <a:noFill/>
          <a:ln w="9525">
            <a:noFill/>
          </a:ln>
        </p:spPr>
      </p:pic>
      <p:sp>
        <p:nvSpPr>
          <p:cNvPr id="61445" name="灯片编号占位符 4"/>
          <p:cNvSpPr>
            <a:spLocks noGrp="1"/>
          </p:cNvSpPr>
          <p:nvPr/>
        </p:nvSpPr>
        <p:spPr>
          <a:xfrm>
            <a:off x="6553200" y="6248400"/>
            <a:ext cx="1905000" cy="457200"/>
          </a:xfrm>
          <a:prstGeom prst="rect">
            <a:avLst/>
          </a:prstGeom>
          <a:noFill/>
          <a:ln w="9525">
            <a:noFill/>
          </a:ln>
        </p:spPr>
        <p:txBody>
          <a:bodyPr/>
          <a:lstStyle/>
          <a:p>
            <a:endParaRPr lang="en-US" altLang="zh-CN" i="0" dirty="0">
              <a:latin typeface="Times New Roman" panose="02020603050405020304" pitchFamily="18" charset="0"/>
            </a:endParaRPr>
          </a:p>
        </p:txBody>
      </p:sp>
      <p:sp>
        <p:nvSpPr>
          <p:cNvPr id="6" name="灯片编号占位符 5"/>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407614" y="6427272"/>
            <a:ext cx="415498" cy="369332"/>
          </a:xfrm>
          <a:prstGeom prst="rect">
            <a:avLst/>
          </a:prstGeom>
        </p:spPr>
        <p:txBody>
          <a:bodyPr wrap="none">
            <a:spAutoFit/>
          </a:bodyPr>
          <a:lstStyle/>
          <a:p>
            <a:pPr lvl="0" algn="r" fontAlgn="base">
              <a:spcBef>
                <a:spcPct val="0"/>
              </a:spcBef>
              <a:spcAft>
                <a:spcPct val="0"/>
              </a:spcAft>
              <a:defRPr/>
            </a:pPr>
            <a:fld id="{36D8DB28-1AC7-4768-B121-CD1FDE10D9E0}" type="slidenum">
              <a:rPr lang="en-US" altLang="zh-CN">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p:cNvSpPr>
          <p:nvPr>
            <p:ph type="title"/>
          </p:nvPr>
        </p:nvSpPr>
        <p:spPr>
          <a:xfrm>
            <a:off x="714375" y="357188"/>
            <a:ext cx="7772400" cy="1143000"/>
          </a:xfrm>
        </p:spPr>
        <p:txBody>
          <a:bodyPr vert="horz" wrap="square" lIns="91440" tIns="45720" rIns="91440" bIns="45720" anchor="ctr">
            <a:normAutofit/>
          </a:bodyPr>
          <a:lstStyle/>
          <a:p>
            <a:r>
              <a:rPr lang="en-US" altLang="zh-CN" dirty="0">
                <a:ea typeface="PMingLiU" panose="02020500000000000000" pitchFamily="18" charset="-120"/>
              </a:rPr>
              <a:t>Thermal Resistance Calculations</a:t>
            </a:r>
            <a:endParaRPr lang="zh-CN" altLang="en-US" dirty="0"/>
          </a:p>
        </p:txBody>
      </p:sp>
      <p:pic>
        <p:nvPicPr>
          <p:cNvPr id="62467" name="Picture 4"/>
          <p:cNvPicPr>
            <a:picLocks noChangeAspect="1"/>
          </p:cNvPicPr>
          <p:nvPr/>
        </p:nvPicPr>
        <p:blipFill>
          <a:blip r:embed="rId1"/>
          <a:stretch>
            <a:fillRect/>
          </a:stretch>
        </p:blipFill>
        <p:spPr>
          <a:xfrm>
            <a:off x="2743200" y="1447800"/>
            <a:ext cx="4257675" cy="2492375"/>
          </a:xfrm>
          <a:prstGeom prst="rect">
            <a:avLst/>
          </a:prstGeom>
          <a:noFill/>
          <a:ln w="9525">
            <a:noFill/>
          </a:ln>
        </p:spPr>
      </p:pic>
      <p:pic>
        <p:nvPicPr>
          <p:cNvPr id="62468" name="Picture 5"/>
          <p:cNvPicPr>
            <a:picLocks noChangeAspect="1"/>
          </p:cNvPicPr>
          <p:nvPr/>
        </p:nvPicPr>
        <p:blipFill>
          <a:blip r:embed="rId2"/>
          <a:stretch>
            <a:fillRect/>
          </a:stretch>
        </p:blipFill>
        <p:spPr>
          <a:xfrm>
            <a:off x="1371600" y="3886200"/>
            <a:ext cx="6942138" cy="2543175"/>
          </a:xfrm>
          <a:prstGeom prst="rect">
            <a:avLst/>
          </a:prstGeom>
          <a:noFill/>
          <a:ln w="9525">
            <a:noFill/>
          </a:ln>
        </p:spPr>
      </p:pic>
      <p:sp>
        <p:nvSpPr>
          <p:cNvPr id="62469" name="灯片编号占位符 4"/>
          <p:cNvSpPr>
            <a:spLocks noGrp="1"/>
          </p:cNvSpPr>
          <p:nvPr/>
        </p:nvSpPr>
        <p:spPr>
          <a:xfrm>
            <a:off x="7794170" y="6497638"/>
            <a:ext cx="767217" cy="360362"/>
          </a:xfrm>
          <a:prstGeom prst="rect">
            <a:avLst/>
          </a:prstGeom>
          <a:noFill/>
          <a:ln w="9525">
            <a:noFill/>
          </a:ln>
        </p:spPr>
        <p:txBody>
          <a:bodyPr/>
          <a:lstStyle/>
          <a:p>
            <a:pPr algn="r"/>
            <a:fld id="{36D8DB28-1AC7-4768-B121-CD1FDE10D9E0}" type="slidenum">
              <a:rPr lang="en-US" altLang="zh-CN" i="1">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ndParaRPr>
          </a:p>
        </p:txBody>
      </p:sp>
      <p:sp>
        <p:nvSpPr>
          <p:cNvPr id="6" name="灯片编号占位符 5"/>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p:cNvSpPr>
          <p:nvPr>
            <p:ph type="title"/>
          </p:nvPr>
        </p:nvSpPr>
        <p:spPr/>
        <p:txBody>
          <a:bodyPr vert="horz" wrap="square" lIns="91440" tIns="45720" rIns="91440" bIns="45720" anchor="ctr"/>
          <a:lstStyle/>
          <a:p>
            <a:r>
              <a:rPr lang="en-US" altLang="zh-CN" dirty="0">
                <a:ea typeface="PMingLiU" panose="02020500000000000000" pitchFamily="18" charset="-120"/>
              </a:rPr>
              <a:t>Junction Temperature</a:t>
            </a:r>
            <a:endParaRPr lang="zh-CN" altLang="en-US" dirty="0"/>
          </a:p>
        </p:txBody>
      </p:sp>
      <p:sp>
        <p:nvSpPr>
          <p:cNvPr id="63491" name="Rectangle 7"/>
          <p:cNvSpPr>
            <a:spLocks noGrp="1"/>
          </p:cNvSpPr>
          <p:nvPr>
            <p:ph type="body" idx="4294967295"/>
          </p:nvPr>
        </p:nvSpPr>
        <p:spPr/>
        <p:txBody>
          <a:bodyPr vert="horz" wrap="square" lIns="91440" tIns="45720" rIns="91440" bIns="45720" anchor="t"/>
          <a:lstStyle/>
          <a:p>
            <a:r>
              <a:rPr lang="en-US" altLang="zh-CN" dirty="0">
                <a:ea typeface="PMingLiU" panose="02020500000000000000" pitchFamily="18" charset="-120"/>
              </a:rPr>
              <a:t>LED maximum Tj=120 C</a:t>
            </a:r>
            <a:endParaRPr lang="zh-CN" altLang="en-US" dirty="0">
              <a:ea typeface="PMingLiU" panose="02020500000000000000" pitchFamily="18" charset="-120"/>
            </a:endParaRPr>
          </a:p>
          <a:p>
            <a:r>
              <a:rPr lang="en-US" altLang="zh-CN" dirty="0">
                <a:ea typeface="PMingLiU" panose="02020500000000000000" pitchFamily="18" charset="-120"/>
              </a:rPr>
              <a:t>The lower the Tj, the better the light output</a:t>
            </a:r>
            <a:endParaRPr lang="zh-CN" altLang="en-US" dirty="0">
              <a:ea typeface="PMingLiU" panose="02020500000000000000" pitchFamily="18" charset="-120"/>
            </a:endParaRPr>
          </a:p>
          <a:p>
            <a:r>
              <a:rPr lang="en-US" altLang="zh-CN" dirty="0">
                <a:ea typeface="PMingLiU" panose="02020500000000000000" pitchFamily="18" charset="-120"/>
              </a:rPr>
              <a:t>Wavelength red shift with Tj rise</a:t>
            </a:r>
            <a:endParaRPr lang="zh-CN" altLang="en-US" dirty="0"/>
          </a:p>
        </p:txBody>
      </p:sp>
      <p:pic>
        <p:nvPicPr>
          <p:cNvPr id="63492" name="Picture 6"/>
          <p:cNvPicPr>
            <a:picLocks noChangeAspect="1"/>
          </p:cNvPicPr>
          <p:nvPr/>
        </p:nvPicPr>
        <p:blipFill>
          <a:blip r:embed="rId1"/>
          <a:stretch>
            <a:fillRect/>
          </a:stretch>
        </p:blipFill>
        <p:spPr>
          <a:xfrm>
            <a:off x="466725" y="3860800"/>
            <a:ext cx="8394700" cy="1981200"/>
          </a:xfrm>
          <a:prstGeom prst="rect">
            <a:avLst/>
          </a:prstGeom>
          <a:noFill/>
          <a:ln w="9525">
            <a:noFill/>
          </a:ln>
        </p:spPr>
      </p:pic>
      <p:sp>
        <p:nvSpPr>
          <p:cNvPr id="63493" name="灯片编号占位符 4"/>
          <p:cNvSpPr>
            <a:spLocks noGrp="1"/>
          </p:cNvSpPr>
          <p:nvPr/>
        </p:nvSpPr>
        <p:spPr>
          <a:xfrm>
            <a:off x="466725" y="3860800"/>
            <a:ext cx="8394700" cy="1981200"/>
          </a:xfrm>
          <a:prstGeom prst="rect">
            <a:avLst/>
          </a:prstGeom>
          <a:noFill/>
          <a:ln w="9525">
            <a:noFill/>
          </a:ln>
        </p:spPr>
        <p:txBody>
          <a:bodyPr/>
          <a:lstStyle/>
          <a:p>
            <a:endParaRPr lang="en-US" altLang="zh-CN" dirty="0">
              <a:latin typeface="Times New Roman" panose="02020603050405020304" pitchFamily="18" charset="0"/>
            </a:endParaRPr>
          </a:p>
        </p:txBody>
      </p:sp>
      <p:sp>
        <p:nvSpPr>
          <p:cNvPr id="7" name="灯片编号占位符 6"/>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526676" y="6460609"/>
            <a:ext cx="415498" cy="369332"/>
          </a:xfrm>
          <a:prstGeom prst="rect">
            <a:avLst/>
          </a:prstGeom>
        </p:spPr>
        <p:txBody>
          <a:bodyPr wrap="none">
            <a:spAutoFit/>
          </a:bodyPr>
          <a:lstStyle/>
          <a:p>
            <a:fld id="{36D8DB28-1AC7-4768-B121-CD1FDE10D9E0}" type="slidenum">
              <a:rPr lang="en-US" altLang="zh-CN" i="1">
                <a:latin typeface="Times New Roman" panose="02020603050405020304" pitchFamily="18" charset="0"/>
                <a:ea typeface="宋体" panose="02010600030101010101" pitchFamily="2" charset="-122"/>
              </a:rPr>
            </a:fld>
            <a:endParaRPr lang="zh-CN" altLang="en-US" dirty="0"/>
          </a:p>
        </p:txBody>
      </p:sp>
    </p:spTree>
  </p:cSld>
  <p:clrMapOvr>
    <a:masterClrMapping/>
  </p:clrMapOvr>
  <p:transition>
    <p:pull dir="l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4"/>
          <p:cNvSpPr>
            <a:spLocks noGrp="1"/>
          </p:cNvSpPr>
          <p:nvPr/>
        </p:nvSpPr>
        <p:spPr>
          <a:xfrm>
            <a:off x="8029575" y="6094413"/>
            <a:ext cx="755650" cy="620712"/>
          </a:xfrm>
          <a:prstGeom prst="rect">
            <a:avLst/>
          </a:prstGeom>
          <a:noFill/>
          <a:ln w="9525">
            <a:noFill/>
          </a:ln>
        </p:spPr>
        <p:txBody>
          <a:bodyPr/>
          <a:lstStyle/>
          <a:p>
            <a:pPr lvl="0"/>
            <a:fld id="{36D8DB28-1AC7-4768-B121-CD1FDE10D9E0}" type="slidenum">
              <a:rPr lang="en-US" altLang="zh-CN" i="1">
                <a:latin typeface="Times New Roman" panose="02020603050405020304" pitchFamily="18" charset="0"/>
                <a:ea typeface="宋体" panose="02010600030101010101" pitchFamily="2" charset="-122"/>
              </a:rPr>
            </a:fld>
            <a:endParaRPr lang="en-US" altLang="zh-CN" i="1" dirty="0">
              <a:latin typeface="Times New Roman" panose="02020603050405020304" pitchFamily="18" charset="0"/>
              <a:ea typeface="宋体" panose="02010600030101010101" pitchFamily="2" charset="-122"/>
            </a:endParaRPr>
          </a:p>
          <a:p>
            <a:endParaRPr lang="zh-CN" altLang="en-US" dirty="0">
              <a:latin typeface="Times New Roman" panose="02020603050405020304" pitchFamily="18" charset="0"/>
            </a:endParaRPr>
          </a:p>
        </p:txBody>
      </p:sp>
      <p:sp>
        <p:nvSpPr>
          <p:cNvPr id="64515" name="Rectangle 4"/>
          <p:cNvSpPr>
            <a:spLocks noGrp="1" noRot="1"/>
          </p:cNvSpPr>
          <p:nvPr>
            <p:ph type="title"/>
          </p:nvPr>
        </p:nvSpPr>
        <p:spPr/>
        <p:txBody>
          <a:bodyPr vert="horz" wrap="square" lIns="91440" tIns="45720" rIns="91440" bIns="45720" anchor="ctr"/>
          <a:lstStyle/>
          <a:p>
            <a:r>
              <a:rPr lang="en-US" altLang="zh-CN" dirty="0">
                <a:ea typeface="PMingLiU" panose="02020500000000000000" pitchFamily="18" charset="-120"/>
              </a:rPr>
              <a:t>Multi-LED Thermal Resistance</a:t>
            </a:r>
            <a:endParaRPr lang="zh-CN" altLang="en-US" dirty="0"/>
          </a:p>
        </p:txBody>
      </p:sp>
      <p:pic>
        <p:nvPicPr>
          <p:cNvPr id="64516" name="Picture 5"/>
          <p:cNvPicPr>
            <a:picLocks noChangeAspect="1"/>
          </p:cNvPicPr>
          <p:nvPr/>
        </p:nvPicPr>
        <p:blipFill>
          <a:blip r:embed="rId1"/>
          <a:stretch>
            <a:fillRect/>
          </a:stretch>
        </p:blipFill>
        <p:spPr>
          <a:xfrm>
            <a:off x="1524000" y="1676400"/>
            <a:ext cx="6126163" cy="4181475"/>
          </a:xfrm>
          <a:prstGeom prst="rect">
            <a:avLst/>
          </a:prstGeom>
          <a:noFill/>
          <a:ln w="9525">
            <a:noFill/>
          </a:ln>
        </p:spPr>
      </p:pic>
      <p:sp>
        <p:nvSpPr>
          <p:cNvPr id="5" name="灯片编号占位符 4"/>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p:cNvSpPr>
          <p:nvPr>
            <p:ph type="title"/>
          </p:nvPr>
        </p:nvSpPr>
        <p:spPr/>
        <p:txBody>
          <a:bodyPr vert="horz" wrap="square" lIns="91440" tIns="45720" rIns="91440" bIns="45720" anchor="ctr"/>
          <a:lstStyle/>
          <a:p>
            <a:r>
              <a:rPr lang="en-US" altLang="zh-CN" dirty="0">
                <a:ea typeface="PMingLiU" panose="02020500000000000000" pitchFamily="18" charset="-120"/>
              </a:rPr>
              <a:t>Multi-LED Thermal Resistance</a:t>
            </a:r>
            <a:endParaRPr lang="zh-CN" altLang="en-US" dirty="0"/>
          </a:p>
        </p:txBody>
      </p:sp>
      <p:pic>
        <p:nvPicPr>
          <p:cNvPr id="65539" name="Picture 5"/>
          <p:cNvPicPr>
            <a:picLocks noChangeAspect="1"/>
          </p:cNvPicPr>
          <p:nvPr/>
        </p:nvPicPr>
        <p:blipFill>
          <a:blip r:embed="rId1"/>
          <a:stretch>
            <a:fillRect/>
          </a:stretch>
        </p:blipFill>
        <p:spPr>
          <a:xfrm>
            <a:off x="0" y="1676400"/>
            <a:ext cx="8970963" cy="4340225"/>
          </a:xfrm>
          <a:prstGeom prst="rect">
            <a:avLst/>
          </a:prstGeom>
          <a:noFill/>
          <a:ln w="9525">
            <a:noFill/>
          </a:ln>
        </p:spPr>
      </p:pic>
      <p:sp>
        <p:nvSpPr>
          <p:cNvPr id="65540" name="灯片编号占位符 3"/>
          <p:cNvSpPr>
            <a:spLocks noGrp="1"/>
          </p:cNvSpPr>
          <p:nvPr/>
        </p:nvSpPr>
        <p:spPr>
          <a:xfrm>
            <a:off x="36513" y="1701800"/>
            <a:ext cx="8970962" cy="4340225"/>
          </a:xfrm>
          <a:prstGeom prst="rect">
            <a:avLst/>
          </a:prstGeom>
          <a:noFill/>
          <a:ln w="9525">
            <a:noFill/>
          </a:ln>
        </p:spPr>
        <p:txBody>
          <a:bodyPr/>
          <a:lstStyle/>
          <a:p>
            <a:endParaRPr lang="en-US" altLang="zh-CN" dirty="0">
              <a:latin typeface="Times New Roman" panose="02020603050405020304" pitchFamily="18" charset="0"/>
            </a:endParaRPr>
          </a:p>
        </p:txBody>
      </p:sp>
      <p:sp>
        <p:nvSpPr>
          <p:cNvPr id="6" name="灯片编号占位符 5"/>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342526" y="6236772"/>
            <a:ext cx="415498" cy="369332"/>
          </a:xfrm>
          <a:prstGeom prst="rect">
            <a:avLst/>
          </a:prstGeom>
        </p:spPr>
        <p:txBody>
          <a:bodyPr wrap="none">
            <a:spAutoFit/>
          </a:bodyPr>
          <a:lstStyle/>
          <a:p>
            <a:pPr lvl="0" algn="r" fontAlgn="base">
              <a:spcBef>
                <a:spcPct val="0"/>
              </a:spcBef>
              <a:spcAft>
                <a:spcPct val="0"/>
              </a:spcAft>
              <a:defRPr/>
            </a:pPr>
            <a:fld id="{36D8DB28-1AC7-4768-B121-CD1FDE10D9E0}" type="slidenum">
              <a:rPr lang="en-US" altLang="zh-CN" i="1">
                <a:latin typeface="Times New Roman" panose="02020603050405020304" pitchFamily="18" charset="0"/>
                <a:ea typeface="宋体" panose="02010600030101010101" pitchFamily="2" charset="-122"/>
              </a:rPr>
            </a:fld>
            <a:endParaRPr lang="en-US" altLang="zh-CN" i="1" dirty="0">
              <a:latin typeface="Times New Roman" panose="02020603050405020304" pitchFamily="18" charset="0"/>
              <a:ea typeface="宋体" panose="02010600030101010101" pitchFamily="2" charset="-122"/>
            </a:endParaRPr>
          </a:p>
        </p:txBody>
      </p:sp>
    </p:spTree>
  </p:cSld>
  <p:clrMapOvr>
    <a:masterClrMapping/>
  </p:clrMapOvr>
  <p:transition>
    <p:pull dir="l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p:cNvSpPr>
          <p:nvPr>
            <p:ph type="title"/>
          </p:nvPr>
        </p:nvSpPr>
        <p:spPr>
          <a:xfrm>
            <a:off x="533400" y="-88900"/>
            <a:ext cx="7772400" cy="1141413"/>
          </a:xfrm>
        </p:spPr>
        <p:txBody>
          <a:bodyPr vert="horz" wrap="square" lIns="91440" tIns="45720" rIns="91440" bIns="45720" anchor="ctr"/>
          <a:lstStyle/>
          <a:p>
            <a:r>
              <a:rPr lang="en-US" altLang="zh-CN" sz="3600" dirty="0">
                <a:ea typeface="PMingLiU" panose="02020500000000000000" pitchFamily="18" charset="-120"/>
              </a:rPr>
              <a:t>Calculate Tj Using Vf Method</a:t>
            </a:r>
            <a:endParaRPr lang="zh-CN" altLang="en-US" dirty="0"/>
          </a:p>
        </p:txBody>
      </p:sp>
      <p:sp>
        <p:nvSpPr>
          <p:cNvPr id="66563" name="Rectangle 5"/>
          <p:cNvSpPr>
            <a:spLocks noGrp="1"/>
          </p:cNvSpPr>
          <p:nvPr>
            <p:ph type="body" idx="4294967295"/>
          </p:nvPr>
        </p:nvSpPr>
        <p:spPr>
          <a:xfrm>
            <a:off x="395288" y="1052513"/>
            <a:ext cx="7772400" cy="4114800"/>
          </a:xfrm>
        </p:spPr>
        <p:txBody>
          <a:bodyPr vert="horz" wrap="square" lIns="91440" tIns="45720" rIns="91440" bIns="45720" anchor="t"/>
          <a:lstStyle/>
          <a:p>
            <a:r>
              <a:rPr lang="en-US" altLang="zh-CN" sz="2000" dirty="0">
                <a:ea typeface="PMingLiU" panose="02020500000000000000" pitchFamily="18" charset="-120"/>
              </a:rPr>
              <a:t>Pulse current to minimize heating effect</a:t>
            </a:r>
            <a:endParaRPr lang="zh-CN" altLang="en-US" sz="2000" dirty="0">
              <a:ea typeface="PMingLiU" panose="02020500000000000000" pitchFamily="18" charset="-120"/>
            </a:endParaRPr>
          </a:p>
          <a:p>
            <a:r>
              <a:rPr lang="en-US" altLang="zh-CN" sz="2000" dirty="0">
                <a:ea typeface="PMingLiU" panose="02020500000000000000" pitchFamily="18" charset="-120"/>
              </a:rPr>
              <a:t>K calibration: K=(T2-T1)/(VF1-VF2)</a:t>
            </a:r>
            <a:endParaRPr lang="zh-CN" altLang="en-US" sz="2000" dirty="0">
              <a:ea typeface="PMingLiU" panose="02020500000000000000" pitchFamily="18" charset="-120"/>
            </a:endParaRPr>
          </a:p>
          <a:p>
            <a:r>
              <a:rPr lang="en-US" altLang="zh-CN" sz="2000" dirty="0">
                <a:ea typeface="PMingLiU" panose="02020500000000000000" pitchFamily="18" charset="-120"/>
              </a:rPr>
              <a:t>Tj=Tj0+K(VFi-VFf) using I=350mA pulse and I=10 mA pulse to test Vf reading and Tj0=initial T before test, then</a:t>
            </a:r>
            <a:endParaRPr lang="zh-CN" altLang="en-US" sz="2000" dirty="0">
              <a:ea typeface="PMingLiU" panose="02020500000000000000" pitchFamily="18" charset="-120"/>
            </a:endParaRPr>
          </a:p>
          <a:p>
            <a:r>
              <a:rPr lang="en-US" altLang="zh-CN" sz="2000" dirty="0">
                <a:ea typeface="PMingLiU" panose="02020500000000000000" pitchFamily="18" charset="-120"/>
              </a:rPr>
              <a:t>Calculate the Tj with Vf measurement</a:t>
            </a:r>
            <a:endParaRPr lang="zh-CN" altLang="en-US" sz="2000" dirty="0">
              <a:ea typeface="PMingLiU" panose="02020500000000000000" pitchFamily="18" charset="-120"/>
            </a:endParaRPr>
          </a:p>
          <a:p>
            <a:pPr>
              <a:buFont typeface="Wingdings" panose="05000000000000000000" pitchFamily="2" charset="2"/>
              <a:buNone/>
            </a:pPr>
            <a:endParaRPr lang="zh-CN" altLang="en-US" sz="2000" dirty="0">
              <a:ea typeface="PMingLiU" panose="02020500000000000000" pitchFamily="18" charset="-120"/>
            </a:endParaRPr>
          </a:p>
        </p:txBody>
      </p:sp>
      <p:pic>
        <p:nvPicPr>
          <p:cNvPr id="66564" name="Picture 4"/>
          <p:cNvPicPr>
            <a:picLocks noChangeAspect="1"/>
          </p:cNvPicPr>
          <p:nvPr/>
        </p:nvPicPr>
        <p:blipFill>
          <a:blip r:embed="rId1"/>
          <a:stretch>
            <a:fillRect/>
          </a:stretch>
        </p:blipFill>
        <p:spPr>
          <a:xfrm>
            <a:off x="7164388" y="693738"/>
            <a:ext cx="1676400" cy="1117600"/>
          </a:xfrm>
          <a:prstGeom prst="rect">
            <a:avLst/>
          </a:prstGeom>
          <a:noFill/>
          <a:ln w="9525">
            <a:noFill/>
          </a:ln>
        </p:spPr>
      </p:pic>
      <p:pic>
        <p:nvPicPr>
          <p:cNvPr id="66565" name="Picture 6"/>
          <p:cNvPicPr>
            <a:picLocks noChangeAspect="1"/>
          </p:cNvPicPr>
          <p:nvPr/>
        </p:nvPicPr>
        <p:blipFill>
          <a:blip r:embed="rId2"/>
          <a:stretch>
            <a:fillRect/>
          </a:stretch>
        </p:blipFill>
        <p:spPr>
          <a:xfrm>
            <a:off x="152400" y="3770313"/>
            <a:ext cx="2743200" cy="2087562"/>
          </a:xfrm>
          <a:prstGeom prst="rect">
            <a:avLst/>
          </a:prstGeom>
          <a:noFill/>
          <a:ln w="9525">
            <a:noFill/>
          </a:ln>
        </p:spPr>
      </p:pic>
      <p:pic>
        <p:nvPicPr>
          <p:cNvPr id="66566" name="Picture 7"/>
          <p:cNvPicPr>
            <a:picLocks noChangeAspect="1"/>
          </p:cNvPicPr>
          <p:nvPr/>
        </p:nvPicPr>
        <p:blipFill>
          <a:blip r:embed="rId3"/>
          <a:stretch>
            <a:fillRect/>
          </a:stretch>
        </p:blipFill>
        <p:spPr>
          <a:xfrm>
            <a:off x="5943600" y="3276600"/>
            <a:ext cx="2959100" cy="3081338"/>
          </a:xfrm>
          <a:prstGeom prst="rect">
            <a:avLst/>
          </a:prstGeom>
          <a:noFill/>
          <a:ln w="9525">
            <a:noFill/>
          </a:ln>
        </p:spPr>
      </p:pic>
      <p:pic>
        <p:nvPicPr>
          <p:cNvPr id="66567" name="Picture 8"/>
          <p:cNvPicPr>
            <a:picLocks noChangeAspect="1"/>
          </p:cNvPicPr>
          <p:nvPr/>
        </p:nvPicPr>
        <p:blipFill>
          <a:blip r:embed="rId4"/>
          <a:stretch>
            <a:fillRect/>
          </a:stretch>
        </p:blipFill>
        <p:spPr>
          <a:xfrm>
            <a:off x="2971800" y="4038600"/>
            <a:ext cx="2895600" cy="1841500"/>
          </a:xfrm>
          <a:prstGeom prst="rect">
            <a:avLst/>
          </a:prstGeom>
          <a:noFill/>
          <a:ln w="9525">
            <a:noFill/>
          </a:ln>
        </p:spPr>
      </p:pic>
      <p:sp>
        <p:nvSpPr>
          <p:cNvPr id="66568" name="灯片编号占位符 7"/>
          <p:cNvSpPr>
            <a:spLocks noGrp="1"/>
          </p:cNvSpPr>
          <p:nvPr/>
        </p:nvSpPr>
        <p:spPr>
          <a:xfrm>
            <a:off x="2971800" y="4038600"/>
            <a:ext cx="2895600" cy="1841500"/>
          </a:xfrm>
          <a:prstGeom prst="rect">
            <a:avLst/>
          </a:prstGeom>
          <a:noFill/>
          <a:ln w="9525">
            <a:noFill/>
          </a:ln>
        </p:spPr>
        <p:txBody>
          <a:bodyPr/>
          <a:lstStyle/>
          <a:p>
            <a:endParaRPr lang="en-US" altLang="zh-CN" dirty="0">
              <a:latin typeface="Times New Roman" panose="02020603050405020304" pitchFamily="18" charset="0"/>
            </a:endParaRPr>
          </a:p>
        </p:txBody>
      </p:sp>
      <p:sp>
        <p:nvSpPr>
          <p:cNvPr id="66569" name="Text Box 9"/>
          <p:cNvSpPr txBox="1"/>
          <p:nvPr/>
        </p:nvSpPr>
        <p:spPr>
          <a:xfrm>
            <a:off x="8532813" y="6381750"/>
            <a:ext cx="560387" cy="275590"/>
          </a:xfrm>
          <a:prstGeom prst="rect">
            <a:avLst/>
          </a:prstGeom>
          <a:noFill/>
          <a:ln w="9525">
            <a:noFill/>
          </a:ln>
        </p:spPr>
        <p:txBody>
          <a:bodyPr>
            <a:spAutoFit/>
          </a:bodyPr>
          <a:lstStyle/>
          <a:p>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Ovr>
    <a:masterClrMapping/>
  </p:clrMapOvr>
  <p:transition>
    <p:pull dir="l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B55865A-A129-4167-96A6-FFD843005680}"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77585" y="1024418"/>
            <a:ext cx="4665045" cy="2351053"/>
          </a:xfrm>
          <a:prstGeom prst="rect">
            <a:avLst/>
          </a:prstGeom>
        </p:spPr>
      </p:pic>
      <p:pic>
        <p:nvPicPr>
          <p:cNvPr id="6" name="图片 5"/>
          <p:cNvPicPr>
            <a:picLocks noChangeAspect="1"/>
          </p:cNvPicPr>
          <p:nvPr/>
        </p:nvPicPr>
        <p:blipFill>
          <a:blip r:embed="rId2"/>
          <a:stretch>
            <a:fillRect/>
          </a:stretch>
        </p:blipFill>
        <p:spPr>
          <a:xfrm>
            <a:off x="5113147" y="721213"/>
            <a:ext cx="3824026" cy="2626162"/>
          </a:xfrm>
          <a:prstGeom prst="rect">
            <a:avLst/>
          </a:prstGeom>
        </p:spPr>
      </p:pic>
      <p:sp>
        <p:nvSpPr>
          <p:cNvPr id="7" name="文本框 6"/>
          <p:cNvSpPr txBox="1"/>
          <p:nvPr/>
        </p:nvSpPr>
        <p:spPr>
          <a:xfrm>
            <a:off x="5275281" y="3401786"/>
            <a:ext cx="3499757" cy="646331"/>
          </a:xfrm>
          <a:prstGeom prst="rect">
            <a:avLst/>
          </a:prstGeom>
          <a:noFill/>
        </p:spPr>
        <p:txBody>
          <a:bodyPr wrap="square" rtlCol="0">
            <a:spAutoFit/>
          </a:bodyPr>
          <a:lstStyle/>
          <a:p>
            <a:r>
              <a:rPr lang="zh-CN" altLang="en-US" dirty="0" smtClean="0"/>
              <a:t>降温曲线，关断加热源（对测试电压的干扰）</a:t>
            </a:r>
            <a:endParaRPr lang="zh-CN" altLang="en-US" dirty="0"/>
          </a:p>
        </p:txBody>
      </p:sp>
      <p:pic>
        <p:nvPicPr>
          <p:cNvPr id="8" name="图片 7"/>
          <p:cNvPicPr>
            <a:picLocks noChangeAspect="1"/>
          </p:cNvPicPr>
          <p:nvPr/>
        </p:nvPicPr>
        <p:blipFill>
          <a:blip r:embed="rId3"/>
          <a:stretch>
            <a:fillRect/>
          </a:stretch>
        </p:blipFill>
        <p:spPr>
          <a:xfrm>
            <a:off x="736559" y="4167640"/>
            <a:ext cx="4466813" cy="2553836"/>
          </a:xfrm>
          <a:prstGeom prst="rect">
            <a:avLst/>
          </a:prstGeom>
        </p:spPr>
      </p:pic>
      <p:sp>
        <p:nvSpPr>
          <p:cNvPr id="9" name="文本框 8"/>
          <p:cNvSpPr txBox="1"/>
          <p:nvPr/>
        </p:nvSpPr>
        <p:spPr>
          <a:xfrm>
            <a:off x="5421085" y="4680857"/>
            <a:ext cx="2917371" cy="1200329"/>
          </a:xfrm>
          <a:prstGeom prst="rect">
            <a:avLst/>
          </a:prstGeom>
          <a:noFill/>
        </p:spPr>
        <p:txBody>
          <a:bodyPr wrap="square" rtlCol="0">
            <a:spAutoFit/>
          </a:bodyPr>
          <a:lstStyle/>
          <a:p>
            <a:r>
              <a:rPr lang="zh-CN" altLang="en-US" dirty="0" smtClean="0"/>
              <a:t>积分结构函数，台阶热容变化大，热阻变化小，为热部件；台面热容变化小，热阻变化大，热界面。</a:t>
            </a:r>
            <a:endParaRPr lang="zh-CN" altLang="en-US" dirty="0"/>
          </a:p>
        </p:txBody>
      </p:sp>
      <p:sp>
        <p:nvSpPr>
          <p:cNvPr id="11" name="Rectangle 2"/>
          <p:cNvSpPr txBox="1">
            <a:spLocks noRot="1"/>
          </p:cNvSpPr>
          <p:nvPr/>
        </p:nvSpPr>
        <p:spPr>
          <a:xfrm>
            <a:off x="533400" y="-88900"/>
            <a:ext cx="7772400" cy="1141413"/>
          </a:xfrm>
          <a:prstGeom prst="rect">
            <a:avLst/>
          </a:prstGeom>
        </p:spPr>
        <p:txBody>
          <a:bodyPr vert="horz"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ea typeface="PMingLiU" panose="02020500000000000000" pitchFamily="18" charset="-120"/>
              </a:rPr>
              <a:t>Calculate Tj Using Vf Method</a:t>
            </a:r>
            <a:endParaRPr lang="zh-CN" altLang="en-US" dirty="0"/>
          </a:p>
        </p:txBody>
      </p:sp>
      <p:sp>
        <p:nvSpPr>
          <p:cNvPr id="12" name="矩形 11"/>
          <p:cNvSpPr/>
          <p:nvPr/>
        </p:nvSpPr>
        <p:spPr>
          <a:xfrm>
            <a:off x="5544180" y="6068394"/>
            <a:ext cx="3230858" cy="369332"/>
          </a:xfrm>
          <a:prstGeom prst="rect">
            <a:avLst/>
          </a:prstGeom>
        </p:spPr>
        <p:txBody>
          <a:bodyPr wrap="square">
            <a:spAutoFit/>
          </a:bodyPr>
          <a:lstStyle/>
          <a:p>
            <a:r>
              <a:rPr lang="en-US" altLang="zh-CN" b="1" dirty="0" smtClean="0"/>
              <a:t>JEDEC STANDARD</a:t>
            </a:r>
            <a:r>
              <a:rPr lang="zh-CN" altLang="en-US" b="1" dirty="0" smtClean="0"/>
              <a:t>，</a:t>
            </a:r>
            <a:r>
              <a:rPr lang="en-US" altLang="zh-CN" b="1" dirty="0" smtClean="0">
                <a:latin typeface="TimesNewRomanPS-BoldMT"/>
              </a:rPr>
              <a:t>JESD51-14</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1"/>
          <p:cNvSpPr/>
          <p:nvPr/>
        </p:nvSpPr>
        <p:spPr>
          <a:xfrm>
            <a:off x="2571750" y="357188"/>
            <a:ext cx="3966150" cy="584775"/>
          </a:xfrm>
          <a:prstGeom prst="rect">
            <a:avLst/>
          </a:prstGeom>
          <a:noFill/>
          <a:ln w="9525">
            <a:noFill/>
          </a:ln>
        </p:spPr>
        <p:txBody>
          <a:bodyPr wrap="none">
            <a:spAutoFit/>
          </a:bodyPr>
          <a:lstStyle/>
          <a:p>
            <a:r>
              <a:rPr lang="en-US" altLang="zh-CN" sz="3200" b="1" i="0" dirty="0">
                <a:solidFill>
                  <a:srgbClr val="FF0000"/>
                </a:solidFill>
                <a:latin typeface="Times New Roman" panose="02020603050405020304" pitchFamily="18" charset="0"/>
                <a:sym typeface="Times New Roman" panose="02020603050405020304" pitchFamily="18" charset="0"/>
              </a:rPr>
              <a:t>§</a:t>
            </a:r>
            <a:r>
              <a:rPr lang="en-US" altLang="zh-CN" sz="3200" b="1" i="0" dirty="0" smtClean="0">
                <a:solidFill>
                  <a:srgbClr val="FF0000"/>
                </a:solidFill>
                <a:latin typeface="Times New Roman" panose="02020603050405020304" pitchFamily="18" charset="0"/>
                <a:sym typeface="Times New Roman" panose="02020603050405020304" pitchFamily="18" charset="0"/>
              </a:rPr>
              <a:t>3.2.2.4</a:t>
            </a:r>
            <a:r>
              <a:rPr lang="zh-CN" altLang="en-US" sz="3200" b="1" i="0" dirty="0">
                <a:solidFill>
                  <a:srgbClr val="FF0000"/>
                </a:solidFill>
                <a:latin typeface="Times New Roman" panose="02020603050405020304" pitchFamily="18" charset="0"/>
                <a:sym typeface="Times New Roman" panose="02020603050405020304" pitchFamily="18" charset="0"/>
              </a:rPr>
              <a:t>老化与可靠性</a:t>
            </a:r>
            <a:endParaRPr lang="en-US" altLang="zh-CN" sz="3200" b="1" i="0" dirty="0">
              <a:solidFill>
                <a:srgbClr val="FF0000"/>
              </a:solidFill>
              <a:latin typeface="Times New Roman" panose="02020603050405020304" pitchFamily="18" charset="0"/>
              <a:sym typeface="Times New Roman" panose="02020603050405020304" pitchFamily="18" charset="0"/>
            </a:endParaRPr>
          </a:p>
        </p:txBody>
      </p:sp>
      <p:pic>
        <p:nvPicPr>
          <p:cNvPr id="67587" name="Picture 2"/>
          <p:cNvPicPr>
            <a:picLocks noChangeAspect="1"/>
          </p:cNvPicPr>
          <p:nvPr/>
        </p:nvPicPr>
        <p:blipFill>
          <a:blip r:embed="rId1"/>
          <a:stretch>
            <a:fillRect/>
          </a:stretch>
        </p:blipFill>
        <p:spPr>
          <a:xfrm>
            <a:off x="971550" y="981075"/>
            <a:ext cx="7429500" cy="5232400"/>
          </a:xfrm>
          <a:prstGeom prst="rect">
            <a:avLst/>
          </a:prstGeom>
          <a:noFill/>
          <a:ln w="9525">
            <a:noFill/>
          </a:ln>
        </p:spPr>
      </p:pic>
      <p:sp>
        <p:nvSpPr>
          <p:cNvPr id="5" name="灯片编号占位符 4"/>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8472701" y="6460609"/>
            <a:ext cx="415498" cy="369332"/>
          </a:xfrm>
          <a:prstGeom prst="rect">
            <a:avLst/>
          </a:prstGeom>
        </p:spPr>
        <p:txBody>
          <a:bodyPr wrap="none">
            <a:spAutoFit/>
          </a:bodyPr>
          <a:lstStyle/>
          <a:p>
            <a:fld id="{36D8DB28-1AC7-4768-B121-CD1FDE10D9E0}" type="slidenum">
              <a:rPr lang="en-US" altLang="zh-CN">
                <a:latin typeface="Times New Roman" panose="02020603050405020304" pitchFamily="18" charset="0"/>
                <a:ea typeface="宋体" panose="02010600030101010101" pitchFamily="2" charset="-122"/>
              </a:rPr>
            </a:fld>
            <a:endParaRPr lang="zh-CN" altLang="en-US" dirty="0"/>
          </a:p>
        </p:txBody>
      </p:sp>
    </p:spTree>
  </p:cSld>
  <p:clrMapOvr>
    <a:masterClrMapping/>
  </p:clrMapOvr>
  <p:transition>
    <p:pull dir="l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p:cNvPicPr>
          <p:nvPr/>
        </p:nvPicPr>
        <p:blipFill>
          <a:blip r:embed="rId1"/>
          <a:stretch>
            <a:fillRect/>
          </a:stretch>
        </p:blipFill>
        <p:spPr>
          <a:xfrm>
            <a:off x="357188" y="500063"/>
            <a:ext cx="8382000" cy="5786437"/>
          </a:xfrm>
          <a:prstGeom prst="rect">
            <a:avLst/>
          </a:prstGeom>
          <a:noFill/>
          <a:ln w="9525">
            <a:noFill/>
          </a:ln>
        </p:spPr>
      </p:pic>
      <p:sp>
        <p:nvSpPr>
          <p:cNvPr id="68611" name="灯片编号占位符 2"/>
          <p:cNvSpPr>
            <a:spLocks noGrp="1"/>
          </p:cNvSpPr>
          <p:nvPr/>
        </p:nvSpPr>
        <p:spPr>
          <a:xfrm>
            <a:off x="6553200" y="6248400"/>
            <a:ext cx="1905000" cy="457200"/>
          </a:xfrm>
          <a:prstGeom prst="rect">
            <a:avLst/>
          </a:prstGeom>
          <a:noFill/>
          <a:ln w="9525">
            <a:noFill/>
          </a:ln>
        </p:spPr>
        <p:txBody>
          <a:bodyPr/>
          <a:lstStyle/>
          <a:p>
            <a:endParaRPr lang="en-US" altLang="zh-CN" dirty="0">
              <a:latin typeface="Times New Roman" panose="02020603050405020304" pitchFamily="18" charset="0"/>
            </a:endParaRPr>
          </a:p>
        </p:txBody>
      </p:sp>
      <p:sp>
        <p:nvSpPr>
          <p:cNvPr id="4" name="灯片编号占位符 3"/>
          <p:cNvSpPr>
            <a:spLocks noGrp="1"/>
          </p:cNvSpPr>
          <p:nvPr>
            <p:ph type="sldNum" sz="quarter" idx="4"/>
          </p:nvPr>
        </p:nvSpPr>
        <p:spPr>
          <a:xfrm>
            <a:off x="8286777" y="6408738"/>
            <a:ext cx="72705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p:nvPr/>
        </p:nvSpPr>
        <p:spPr>
          <a:xfrm>
            <a:off x="1590675" y="155893"/>
            <a:ext cx="5429250" cy="583565"/>
          </a:xfrm>
          <a:prstGeom prst="rect">
            <a:avLst/>
          </a:prstGeom>
          <a:noFill/>
          <a:ln w="9525">
            <a:noFill/>
          </a:ln>
        </p:spPr>
        <p:txBody>
          <a:bodyPr>
            <a:spAutoFit/>
          </a:bodyPr>
          <a:lstStyle/>
          <a:p>
            <a:pPr algn="ctr"/>
            <a:r>
              <a:rPr lang="zh-CN" altLang="en-US" sz="3200" b="1" i="0" dirty="0">
                <a:latin typeface="Times New Roman" panose="02020603050405020304" pitchFamily="18" charset="0"/>
              </a:rPr>
              <a:t>光刻板</a:t>
            </a:r>
            <a:endParaRPr lang="zh-CN" altLang="en-US" sz="3200" b="1" i="0" dirty="0">
              <a:latin typeface="Times New Roman" panose="02020603050405020304" pitchFamily="18" charset="0"/>
            </a:endParaRPr>
          </a:p>
        </p:txBody>
      </p:sp>
      <p:sp>
        <p:nvSpPr>
          <p:cNvPr id="18435" name="TextBox 2"/>
          <p:cNvSpPr txBox="1"/>
          <p:nvPr/>
        </p:nvSpPr>
        <p:spPr>
          <a:xfrm>
            <a:off x="857250" y="714375"/>
            <a:ext cx="8286750" cy="708025"/>
          </a:xfrm>
          <a:prstGeom prst="rect">
            <a:avLst/>
          </a:prstGeom>
          <a:noFill/>
          <a:ln w="9525">
            <a:noFill/>
          </a:ln>
        </p:spPr>
        <p:txBody>
          <a:bodyPr>
            <a:spAutoFit/>
          </a:bodyPr>
          <a:lstStyle/>
          <a:p>
            <a:r>
              <a:rPr lang="zh-CN" altLang="en-US" sz="2000" i="0" dirty="0">
                <a:latin typeface="Times New Roman" panose="02020603050405020304" pitchFamily="18" charset="0"/>
              </a:rPr>
              <a:t>光刻板一般是作为曝光掩膜用的镀</a:t>
            </a:r>
            <a:r>
              <a:rPr lang="en-US" altLang="zh-CN" sz="2000" i="0" dirty="0">
                <a:latin typeface="Times New Roman" panose="02020603050405020304" pitchFamily="18" charset="0"/>
              </a:rPr>
              <a:t>Cr</a:t>
            </a:r>
            <a:r>
              <a:rPr lang="zh-CN" altLang="en-US" sz="2000" i="0" dirty="0">
                <a:latin typeface="Times New Roman" panose="02020603050405020304" pitchFamily="18" charset="0"/>
              </a:rPr>
              <a:t>图形的玻璃板。一般的光刻板含有多个重复的图形单元和对版标记。</a:t>
            </a:r>
            <a:endParaRPr lang="zh-CN" altLang="en-US" sz="2000" i="0" dirty="0">
              <a:latin typeface="Times New Roman" panose="02020603050405020304" pitchFamily="18" charset="0"/>
            </a:endParaRPr>
          </a:p>
        </p:txBody>
      </p:sp>
      <p:sp>
        <p:nvSpPr>
          <p:cNvPr id="18436" name="矩形 3"/>
          <p:cNvSpPr/>
          <p:nvPr/>
        </p:nvSpPr>
        <p:spPr>
          <a:xfrm>
            <a:off x="1143000" y="1571625"/>
            <a:ext cx="3286125" cy="2714625"/>
          </a:xfrm>
          <a:prstGeom prst="rect">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18437" name="椭圆 5"/>
          <p:cNvSpPr/>
          <p:nvPr/>
        </p:nvSpPr>
        <p:spPr>
          <a:xfrm>
            <a:off x="3143250" y="2214563"/>
            <a:ext cx="785813" cy="785812"/>
          </a:xfrm>
          <a:prstGeom prst="ellipse">
            <a:avLst/>
          </a:prstGeom>
          <a:solidFill>
            <a:srgbClr val="C00000"/>
          </a:solidFill>
          <a:ln w="9525" cap="flat" cmpd="sng">
            <a:solidFill>
              <a:schemeClr val="tx1"/>
            </a:solidFill>
            <a:prstDash val="solid"/>
            <a:headEnd type="none" w="med" len="med"/>
            <a:tailEnd type="none" w="med" len="med"/>
          </a:ln>
        </p:spPr>
        <p:txBody>
          <a:bodyPr/>
          <a:lstStyle/>
          <a:p>
            <a:endParaRPr lang="zh-CN" altLang="en-US" i="0" dirty="0">
              <a:latin typeface="Times New Roman" panose="02020603050405020304" pitchFamily="18" charset="0"/>
            </a:endParaRPr>
          </a:p>
        </p:txBody>
      </p:sp>
      <p:sp>
        <p:nvSpPr>
          <p:cNvPr id="18438" name="十字形 6"/>
          <p:cNvSpPr/>
          <p:nvPr/>
        </p:nvSpPr>
        <p:spPr>
          <a:xfrm>
            <a:off x="1582420" y="1957070"/>
            <a:ext cx="1285240" cy="1303020"/>
          </a:xfrm>
          <a:prstGeom prst="plus">
            <a:avLst>
              <a:gd name="adj" fmla="val 47833"/>
            </a:avLst>
          </a:prstGeom>
          <a:solidFill>
            <a:srgbClr val="C00000"/>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18439" name="椭圆 7"/>
          <p:cNvSpPr/>
          <p:nvPr/>
        </p:nvSpPr>
        <p:spPr>
          <a:xfrm>
            <a:off x="3032125" y="2103438"/>
            <a:ext cx="1009650" cy="1009650"/>
          </a:xfrm>
          <a:prstGeom prst="ellipse">
            <a:avLst/>
          </a:prstGeom>
          <a:noFill/>
          <a:ln w="9525" cap="flat" cmpd="sng">
            <a:solidFill>
              <a:schemeClr val="tx1"/>
            </a:solidFill>
            <a:prstDash val="solid"/>
            <a:headEnd type="none" w="med" len="med"/>
            <a:tailEnd type="none" w="med" len="med"/>
          </a:ln>
        </p:spPr>
        <p:txBody>
          <a:bodyPr/>
          <a:lstStyle/>
          <a:p>
            <a:endParaRPr lang="zh-CN" altLang="en-US" i="0" dirty="0">
              <a:latin typeface="Times New Roman" panose="02020603050405020304" pitchFamily="18" charset="0"/>
            </a:endParaRPr>
          </a:p>
        </p:txBody>
      </p:sp>
      <p:sp>
        <p:nvSpPr>
          <p:cNvPr id="18440" name="十字形 4"/>
          <p:cNvSpPr/>
          <p:nvPr/>
        </p:nvSpPr>
        <p:spPr>
          <a:xfrm>
            <a:off x="1756728" y="2143125"/>
            <a:ext cx="928687" cy="928688"/>
          </a:xfrm>
          <a:prstGeom prst="plus">
            <a:avLst>
              <a:gd name="adj" fmla="val 47833"/>
            </a:avLst>
          </a:prstGeom>
          <a:solidFill>
            <a:schemeClr val="accent1"/>
          </a:solidFill>
          <a:ln w="9525" cap="flat" cmpd="sng">
            <a:solidFill>
              <a:schemeClr val="tx1"/>
            </a:solidFill>
            <a:prstDash val="solid"/>
            <a:round/>
            <a:headEnd type="none" w="med" len="med"/>
            <a:tailEnd type="none" w="med" len="med"/>
          </a:ln>
        </p:spPr>
        <p:txBody>
          <a:bodyPr/>
          <a:lstStyle/>
          <a:p>
            <a:endParaRPr lang="zh-CN" altLang="en-US" i="0" dirty="0">
              <a:latin typeface="Times New Roman" panose="02020603050405020304" pitchFamily="18" charset="0"/>
            </a:endParaRPr>
          </a:p>
        </p:txBody>
      </p:sp>
      <p:sp>
        <p:nvSpPr>
          <p:cNvPr id="18441" name="TextBox 8"/>
          <p:cNvSpPr txBox="1"/>
          <p:nvPr/>
        </p:nvSpPr>
        <p:spPr>
          <a:xfrm>
            <a:off x="4929188" y="1285875"/>
            <a:ext cx="3643312" cy="2861310"/>
          </a:xfrm>
          <a:prstGeom prst="rect">
            <a:avLst/>
          </a:prstGeom>
          <a:noFill/>
          <a:ln w="9525">
            <a:noFill/>
          </a:ln>
        </p:spPr>
        <p:txBody>
          <a:bodyPr>
            <a:spAutoFit/>
          </a:bodyPr>
          <a:lstStyle/>
          <a:p>
            <a:r>
              <a:rPr lang="zh-CN" altLang="en-US" sz="2000" i="0" dirty="0">
                <a:latin typeface="Times New Roman" panose="02020603050405020304" pitchFamily="18" charset="0"/>
              </a:rPr>
              <a:t>通过对版标记来完成器件中层与层的对准。</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一</a:t>
            </a:r>
            <a:r>
              <a:rPr lang="zh-CN" altLang="en-US" sz="2000" i="0" dirty="0">
                <a:latin typeface="Times New Roman" panose="02020603050405020304" pitchFamily="18" charset="0"/>
              </a:rPr>
              <a:t>块光刻板或一种图形代表一道工序中的光刻，如刻蚀台面；</a:t>
            </a:r>
            <a:r>
              <a:rPr lang="en-US" altLang="zh-CN" sz="2000" i="0" dirty="0">
                <a:latin typeface="Times New Roman" panose="02020603050405020304" pitchFamily="18" charset="0"/>
              </a:rPr>
              <a:t>p</a:t>
            </a:r>
            <a:r>
              <a:rPr lang="zh-CN" altLang="en-US" sz="2000" i="0" dirty="0">
                <a:latin typeface="Times New Roman" panose="02020603050405020304" pitchFamily="18" charset="0"/>
              </a:rPr>
              <a:t>电极；二氧化硅开孔等等。</a:t>
            </a:r>
            <a:endParaRPr lang="en-US" altLang="zh-CN" sz="2000" i="0" dirty="0">
              <a:latin typeface="Times New Roman" panose="02020603050405020304" pitchFamily="18" charset="0"/>
            </a:endParaRPr>
          </a:p>
          <a:p>
            <a:r>
              <a:rPr lang="zh-CN" altLang="en-US" sz="2000" i="0" dirty="0">
                <a:latin typeface="Times New Roman" panose="02020603050405020304" pitchFamily="18" charset="0"/>
              </a:rPr>
              <a:t>光刻板的设计首先要定义每</a:t>
            </a:r>
            <a:r>
              <a:rPr lang="zh-CN" altLang="en-US" sz="2000" i="0" dirty="0">
                <a:latin typeface="Times New Roman" panose="02020603050405020304" pitchFamily="18" charset="0"/>
              </a:rPr>
              <a:t>块光刻板的作用，主要的工艺流程，明确层与层之间的对应关系。</a:t>
            </a:r>
            <a:endParaRPr lang="en-US" altLang="zh-CN" sz="2000" i="0" dirty="0">
              <a:latin typeface="Times New Roman" panose="02020603050405020304" pitchFamily="18" charset="0"/>
            </a:endParaRPr>
          </a:p>
        </p:txBody>
      </p:sp>
      <p:sp>
        <p:nvSpPr>
          <p:cNvPr id="18442" name="矩形 9"/>
          <p:cNvSpPr/>
          <p:nvPr/>
        </p:nvSpPr>
        <p:spPr>
          <a:xfrm>
            <a:off x="1000125" y="4337368"/>
            <a:ext cx="7572375" cy="2246312"/>
          </a:xfrm>
          <a:prstGeom prst="rect">
            <a:avLst/>
          </a:prstGeom>
          <a:solidFill>
            <a:schemeClr val="bg1"/>
          </a:solidFill>
          <a:ln w="9525">
            <a:noFill/>
          </a:ln>
        </p:spPr>
        <p:txBody>
          <a:bodyPr>
            <a:spAutoFit/>
          </a:bodyPr>
          <a:lstStyle/>
          <a:p>
            <a:r>
              <a:rPr lang="zh-CN" altLang="en-US" sz="2000" i="0" dirty="0">
                <a:solidFill>
                  <a:srgbClr val="000000"/>
                </a:solidFill>
                <a:latin typeface="Times New Roman" panose="02020603050405020304" pitchFamily="18" charset="0"/>
              </a:rPr>
              <a:t>一般情况下，对准标记大小与对准精度相关。</a:t>
            </a:r>
            <a:endParaRPr lang="en-US" altLang="zh-CN" sz="2000" i="0" dirty="0">
              <a:solidFill>
                <a:srgbClr val="000000"/>
              </a:solidFill>
              <a:latin typeface="Times New Roman" panose="02020603050405020304" pitchFamily="18" charset="0"/>
            </a:endParaRPr>
          </a:p>
          <a:p>
            <a:r>
              <a:rPr lang="zh-CN" altLang="en-US" sz="2000" i="0" dirty="0">
                <a:solidFill>
                  <a:srgbClr val="000000"/>
                </a:solidFill>
                <a:latin typeface="Times New Roman" panose="02020603050405020304" pitchFamily="18" charset="0"/>
              </a:rPr>
              <a:t>对于曝光的分辨率及刻蚀条件限制，不同的工艺有不同的可实现最小图形。图形过小和图形间距过近，将导致工艺的失败。</a:t>
            </a:r>
            <a:endParaRPr lang="en-US" altLang="zh-CN" sz="2000" i="0" dirty="0">
              <a:solidFill>
                <a:srgbClr val="000000"/>
              </a:solidFill>
              <a:latin typeface="Times New Roman" panose="02020603050405020304" pitchFamily="18" charset="0"/>
            </a:endParaRPr>
          </a:p>
          <a:p>
            <a:r>
              <a:rPr lang="zh-CN" altLang="en-US" sz="2000" i="0" dirty="0">
                <a:solidFill>
                  <a:srgbClr val="000000"/>
                </a:solidFill>
                <a:latin typeface="Times New Roman" panose="02020603050405020304" pitchFamily="18" charset="0"/>
              </a:rPr>
              <a:t>突破曝光分辨率的一些光刻板制备方法：空间滤波（低频），突出高频部分，使得图形清晰；移相掩膜技术（</a:t>
            </a:r>
            <a:r>
              <a:rPr lang="en-US" altLang="zh-CN" sz="2000" i="0" dirty="0">
                <a:solidFill>
                  <a:srgbClr val="000000"/>
                </a:solidFill>
                <a:latin typeface="Times New Roman" panose="02020603050405020304" pitchFamily="18" charset="0"/>
              </a:rPr>
              <a:t>phase shift mask</a:t>
            </a:r>
            <a:r>
              <a:rPr lang="zh-CN" altLang="en-US" sz="2000" i="0" dirty="0">
                <a:solidFill>
                  <a:srgbClr val="000000"/>
                </a:solidFill>
                <a:latin typeface="Times New Roman" panose="02020603050405020304" pitchFamily="18" charset="0"/>
              </a:rPr>
              <a:t>），改善对比度和焦深。光学邻近效应（方角变圆角）校正，通过有意改变设计的形状和尺寸来补偿图形局部曝光过强或不足。</a:t>
            </a:r>
            <a:endParaRPr lang="zh-CN" altLang="en-US" sz="2000" i="0" dirty="0">
              <a:solidFill>
                <a:srgbClr val="000000"/>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1"/>
          <p:cNvSpPr/>
          <p:nvPr/>
        </p:nvSpPr>
        <p:spPr>
          <a:xfrm>
            <a:off x="571500" y="714375"/>
            <a:ext cx="7929563" cy="1570038"/>
          </a:xfrm>
          <a:prstGeom prst="rect">
            <a:avLst/>
          </a:prstGeom>
          <a:noFill/>
          <a:ln w="9525">
            <a:noFill/>
          </a:ln>
        </p:spPr>
        <p:txBody>
          <a:bodyPr>
            <a:spAutoFit/>
          </a:bodyPr>
          <a:lstStyle/>
          <a:p>
            <a:pPr algn="l"/>
            <a:r>
              <a:rPr lang="zh-CN" altLang="en-US" i="0" dirty="0">
                <a:solidFill>
                  <a:srgbClr val="000000"/>
                </a:solidFill>
                <a:latin typeface="Times New Roman" panose="02020603050405020304" pitchFamily="18" charset="0"/>
                <a:sym typeface="Times New Roman" panose="02020603050405020304" pitchFamily="18" charset="0"/>
              </a:rPr>
              <a:t>老化的条件有常温、高温、大电流工作、大脉冲电流冲击、高温高湿等。</a:t>
            </a:r>
            <a:endParaRPr lang="en-US" altLang="zh-CN" i="0" dirty="0">
              <a:solidFill>
                <a:srgbClr val="000000"/>
              </a:solidFill>
              <a:latin typeface="Times New Roman" panose="02020603050405020304" pitchFamily="18" charset="0"/>
              <a:sym typeface="Times New Roman" panose="02020603050405020304" pitchFamily="18" charset="0"/>
            </a:endParaRPr>
          </a:p>
          <a:p>
            <a:pPr algn="l"/>
            <a:r>
              <a:rPr lang="zh-CN" altLang="en-US" i="0" dirty="0">
                <a:solidFill>
                  <a:srgbClr val="000000"/>
                </a:solidFill>
                <a:latin typeface="Times New Roman" panose="02020603050405020304" pitchFamily="18" charset="0"/>
                <a:sym typeface="Times New Roman" panose="02020603050405020304" pitchFamily="18" charset="0"/>
              </a:rPr>
              <a:t>各种性能指标均随老化时间增加变劣，具体为发光通量减少，正向电压增加，反向漏电增加等。</a:t>
            </a:r>
            <a:endParaRPr lang="zh-CN" altLang="en-US" i="0" dirty="0">
              <a:latin typeface="Times New Roman" panose="02020603050405020304" pitchFamily="18" charset="0"/>
            </a:endParaRPr>
          </a:p>
        </p:txBody>
      </p:sp>
      <p:pic>
        <p:nvPicPr>
          <p:cNvPr id="69635" name="Picture 2"/>
          <p:cNvPicPr>
            <a:picLocks noChangeAspect="1"/>
          </p:cNvPicPr>
          <p:nvPr/>
        </p:nvPicPr>
        <p:blipFill>
          <a:blip r:embed="rId1"/>
          <a:stretch>
            <a:fillRect/>
          </a:stretch>
        </p:blipFill>
        <p:spPr>
          <a:xfrm>
            <a:off x="1000125" y="2500313"/>
            <a:ext cx="7299325" cy="3643312"/>
          </a:xfrm>
          <a:prstGeom prst="rect">
            <a:avLst/>
          </a:prstGeom>
          <a:noFill/>
          <a:ln w="9525">
            <a:noFill/>
          </a:ln>
        </p:spPr>
      </p:pic>
      <p:sp>
        <p:nvSpPr>
          <p:cNvPr id="5" name="灯片编号占位符 4"/>
          <p:cNvSpPr>
            <a:spLocks noGrp="1"/>
          </p:cNvSpPr>
          <p:nvPr>
            <p:ph type="sldNum" sz="quarter" idx="4"/>
          </p:nvPr>
        </p:nvSpPr>
        <p:spPr>
          <a:xfrm>
            <a:off x="8358215" y="6408738"/>
            <a:ext cx="655612"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1"/>
          <p:cNvSpPr/>
          <p:nvPr/>
        </p:nvSpPr>
        <p:spPr>
          <a:xfrm>
            <a:off x="500033" y="1071546"/>
            <a:ext cx="8208537" cy="4093428"/>
          </a:xfrm>
          <a:prstGeom prst="rect">
            <a:avLst/>
          </a:prstGeom>
          <a:solidFill>
            <a:schemeClr val="bg1"/>
          </a:solidFill>
          <a:ln w="9525">
            <a:noFill/>
          </a:ln>
        </p:spPr>
        <p:txBody>
          <a:bodyPr wrap="square">
            <a:spAutoFit/>
          </a:bodyPr>
          <a:lstStyle/>
          <a:p>
            <a:pPr algn="l"/>
            <a:r>
              <a:rPr lang="zh-CN" altLang="en-US" sz="2000" b="1" i="0" dirty="0">
                <a:solidFill>
                  <a:srgbClr val="000000"/>
                </a:solidFill>
                <a:latin typeface="Times New Roman" panose="02020603050405020304" pitchFamily="18" charset="0"/>
                <a:sym typeface="Times New Roman" panose="02020603050405020304" pitchFamily="18" charset="0"/>
              </a:rPr>
              <a:t>光衰：</a:t>
            </a:r>
            <a:r>
              <a:rPr lang="zh-CN" altLang="en-US" sz="2000" i="0" dirty="0">
                <a:solidFill>
                  <a:srgbClr val="000000"/>
                </a:solidFill>
                <a:latin typeface="Times New Roman" panose="02020603050405020304" pitchFamily="18" charset="0"/>
                <a:sym typeface="Times New Roman" panose="02020603050405020304" pitchFamily="18" charset="0"/>
              </a:rPr>
              <a:t>载流子限制变弱，空穴注入减少，有源区非辐射复合的缺陷产生</a:t>
            </a:r>
            <a:r>
              <a:rPr lang="en-US" altLang="zh-CN" sz="2000" i="0" dirty="0">
                <a:solidFill>
                  <a:srgbClr val="000000"/>
                </a:solidFill>
                <a:latin typeface="Times New Roman" panose="02020603050405020304" pitchFamily="18" charset="0"/>
                <a:sym typeface="Times New Roman" panose="02020603050405020304" pitchFamily="18" charset="0"/>
              </a:rPr>
              <a:t>/</a:t>
            </a:r>
            <a:r>
              <a:rPr lang="zh-CN" altLang="en-US" sz="2000" i="0" dirty="0">
                <a:solidFill>
                  <a:srgbClr val="000000"/>
                </a:solidFill>
                <a:latin typeface="Times New Roman" panose="02020603050405020304" pitchFamily="18" charset="0"/>
                <a:sym typeface="Times New Roman" panose="02020603050405020304" pitchFamily="18" charset="0"/>
              </a:rPr>
              <a:t>激活，电流聚集，大注入效应。</a:t>
            </a:r>
            <a:endParaRPr lang="en-US" altLang="zh-CN" sz="2000" i="0" dirty="0">
              <a:solidFill>
                <a:srgbClr val="000000"/>
              </a:solidFill>
              <a:latin typeface="Times New Roman" panose="02020603050405020304" pitchFamily="18" charset="0"/>
              <a:sym typeface="Times New Roman" panose="02020603050405020304" pitchFamily="18" charset="0"/>
            </a:endParaRPr>
          </a:p>
          <a:p>
            <a:pPr algn="l"/>
            <a:r>
              <a:rPr lang="zh-CN" altLang="en-US" sz="2000" b="1" i="0" dirty="0">
                <a:solidFill>
                  <a:srgbClr val="000000"/>
                </a:solidFill>
                <a:latin typeface="Times New Roman" panose="02020603050405020304" pitchFamily="18" charset="0"/>
                <a:sym typeface="Times New Roman" panose="02020603050405020304" pitchFamily="18" charset="0"/>
              </a:rPr>
              <a:t>电压增加：</a:t>
            </a:r>
            <a:r>
              <a:rPr lang="zh-CN" altLang="en-US" sz="2000" i="0" dirty="0">
                <a:solidFill>
                  <a:srgbClr val="000000"/>
                </a:solidFill>
                <a:latin typeface="Times New Roman" panose="02020603050405020304" pitchFamily="18" charset="0"/>
                <a:sym typeface="Times New Roman" panose="02020603050405020304" pitchFamily="18" charset="0"/>
              </a:rPr>
              <a:t>固晶、焊线部分脱落，欧姆接触退化，固晶材料中的孔洞，</a:t>
            </a:r>
            <a:r>
              <a:rPr lang="en-US" altLang="zh-CN" sz="2000" i="0" dirty="0">
                <a:solidFill>
                  <a:srgbClr val="000000"/>
                </a:solidFill>
                <a:latin typeface="Times New Roman" panose="02020603050405020304" pitchFamily="18" charset="0"/>
                <a:sym typeface="Times New Roman" panose="02020603050405020304" pitchFamily="18" charset="0"/>
              </a:rPr>
              <a:t>P-GaN</a:t>
            </a:r>
            <a:r>
              <a:rPr lang="zh-CN" altLang="en-US" sz="2000" i="0" dirty="0">
                <a:solidFill>
                  <a:srgbClr val="000000"/>
                </a:solidFill>
                <a:latin typeface="Times New Roman" panose="02020603050405020304" pitchFamily="18" charset="0"/>
                <a:sym typeface="Times New Roman" panose="02020603050405020304" pitchFamily="18" charset="0"/>
              </a:rPr>
              <a:t>中的</a:t>
            </a:r>
            <a:r>
              <a:rPr lang="en-US" altLang="zh-CN" sz="2000" i="0" dirty="0">
                <a:solidFill>
                  <a:srgbClr val="000000"/>
                </a:solidFill>
                <a:latin typeface="Times New Roman" panose="02020603050405020304" pitchFamily="18" charset="0"/>
                <a:sym typeface="Times New Roman" panose="02020603050405020304" pitchFamily="18" charset="0"/>
              </a:rPr>
              <a:t>Mg</a:t>
            </a:r>
            <a:r>
              <a:rPr lang="zh-CN" altLang="en-US" sz="2000" i="0" dirty="0">
                <a:solidFill>
                  <a:srgbClr val="000000"/>
                </a:solidFill>
                <a:latin typeface="Times New Roman" panose="02020603050405020304" pitchFamily="18" charset="0"/>
                <a:sym typeface="Times New Roman" panose="02020603050405020304" pitchFamily="18" charset="0"/>
              </a:rPr>
              <a:t>再次被</a:t>
            </a:r>
            <a:r>
              <a:rPr lang="en-US" altLang="zh-CN" sz="2000" i="0" dirty="0">
                <a:solidFill>
                  <a:srgbClr val="000000"/>
                </a:solidFill>
                <a:latin typeface="Times New Roman" panose="02020603050405020304" pitchFamily="18" charset="0"/>
                <a:sym typeface="Times New Roman" panose="02020603050405020304" pitchFamily="18" charset="0"/>
              </a:rPr>
              <a:t>H</a:t>
            </a:r>
            <a:r>
              <a:rPr lang="zh-CN" altLang="en-US" sz="2000" i="0" dirty="0">
                <a:solidFill>
                  <a:srgbClr val="000000"/>
                </a:solidFill>
                <a:latin typeface="Times New Roman" panose="02020603050405020304" pitchFamily="18" charset="0"/>
                <a:sym typeface="Times New Roman" panose="02020603050405020304" pitchFamily="18" charset="0"/>
              </a:rPr>
              <a:t>钝化以及半导体缺陷产生引起补偿效应。</a:t>
            </a:r>
            <a:endParaRPr lang="en-US" altLang="zh-CN" sz="2000" i="0" dirty="0">
              <a:solidFill>
                <a:srgbClr val="000000"/>
              </a:solidFill>
              <a:latin typeface="Times New Roman" panose="02020603050405020304" pitchFamily="18" charset="0"/>
              <a:sym typeface="Times New Roman" panose="02020603050405020304" pitchFamily="18" charset="0"/>
            </a:endParaRPr>
          </a:p>
          <a:p>
            <a:pPr algn="l"/>
            <a:r>
              <a:rPr lang="zh-CN" altLang="en-US" sz="2000" b="1" i="0" dirty="0">
                <a:solidFill>
                  <a:srgbClr val="000000"/>
                </a:solidFill>
                <a:latin typeface="Times New Roman" panose="02020603050405020304" pitchFamily="18" charset="0"/>
                <a:sym typeface="Times New Roman" panose="02020603050405020304" pitchFamily="18" charset="0"/>
              </a:rPr>
              <a:t>漏电：</a:t>
            </a:r>
            <a:r>
              <a:rPr lang="zh-CN" altLang="en-US" sz="2000" i="0" dirty="0">
                <a:solidFill>
                  <a:srgbClr val="000000"/>
                </a:solidFill>
                <a:latin typeface="Times New Roman" panose="02020603050405020304" pitchFamily="18" charset="0"/>
                <a:sym typeface="Times New Roman" panose="02020603050405020304" pitchFamily="18" charset="0"/>
              </a:rPr>
              <a:t>结温增加结的漏电，表面漏电流增加以及电极金属在半导体内部的扩散。</a:t>
            </a:r>
            <a:endParaRPr lang="en-US" altLang="zh-CN" sz="2000" i="0" dirty="0">
              <a:solidFill>
                <a:srgbClr val="000000"/>
              </a:solidFill>
              <a:latin typeface="Times New Roman" panose="02020603050405020304" pitchFamily="18" charset="0"/>
              <a:sym typeface="Times New Roman" panose="02020603050405020304" pitchFamily="18" charset="0"/>
            </a:endParaRPr>
          </a:p>
          <a:p>
            <a:pPr algn="l"/>
            <a:r>
              <a:rPr lang="zh-CN" altLang="en-US" sz="2000" i="0" dirty="0">
                <a:solidFill>
                  <a:srgbClr val="000000"/>
                </a:solidFill>
                <a:latin typeface="Times New Roman" panose="02020603050405020304" pitchFamily="18" charset="0"/>
                <a:sym typeface="Times New Roman" panose="02020603050405020304" pitchFamily="18" charset="0"/>
              </a:rPr>
              <a:t>高的结温对高位错密度的</a:t>
            </a:r>
            <a:r>
              <a:rPr lang="en-US" altLang="zh-CN" sz="2000" i="0" dirty="0">
                <a:solidFill>
                  <a:srgbClr val="000000"/>
                </a:solidFill>
                <a:latin typeface="Times New Roman" panose="02020603050405020304" pitchFamily="18" charset="0"/>
                <a:sym typeface="Times New Roman" panose="02020603050405020304" pitchFamily="18" charset="0"/>
              </a:rPr>
              <a:t>GaN</a:t>
            </a:r>
            <a:r>
              <a:rPr lang="zh-CN" altLang="en-US" sz="2000" i="0" dirty="0">
                <a:solidFill>
                  <a:srgbClr val="000000"/>
                </a:solidFill>
                <a:latin typeface="Times New Roman" panose="02020603050405020304" pitchFamily="18" charset="0"/>
                <a:sym typeface="Times New Roman" panose="02020603050405020304" pitchFamily="18" charset="0"/>
              </a:rPr>
              <a:t>基</a:t>
            </a:r>
            <a:r>
              <a:rPr lang="en-US" altLang="zh-CN" sz="2000" i="0" dirty="0">
                <a:solidFill>
                  <a:srgbClr val="000000"/>
                </a:solidFill>
                <a:latin typeface="Times New Roman" panose="02020603050405020304" pitchFamily="18" charset="0"/>
                <a:sym typeface="Times New Roman" panose="02020603050405020304" pitchFamily="18" charset="0"/>
              </a:rPr>
              <a:t>LED</a:t>
            </a:r>
            <a:r>
              <a:rPr lang="zh-CN" altLang="en-US" sz="2000" i="0" dirty="0">
                <a:solidFill>
                  <a:srgbClr val="000000"/>
                </a:solidFill>
                <a:latin typeface="Times New Roman" panose="02020603050405020304" pitchFamily="18" charset="0"/>
                <a:sym typeface="Times New Roman" panose="02020603050405020304" pitchFamily="18" charset="0"/>
              </a:rPr>
              <a:t>老化的影响更严重，形成暗线缺陷</a:t>
            </a:r>
            <a:r>
              <a:rPr lang="en-US" altLang="zh-CN" sz="2000" i="0" dirty="0">
                <a:solidFill>
                  <a:srgbClr val="000000"/>
                </a:solidFill>
                <a:latin typeface="Times New Roman" panose="02020603050405020304" pitchFamily="18" charset="0"/>
                <a:sym typeface="Times New Roman" panose="02020603050405020304" pitchFamily="18" charset="0"/>
              </a:rPr>
              <a:t>(dark-line defects, DLDs)</a:t>
            </a:r>
            <a:r>
              <a:rPr lang="zh-CN" altLang="en-US" sz="2000" i="0" dirty="0">
                <a:solidFill>
                  <a:srgbClr val="000000"/>
                </a:solidFill>
                <a:latin typeface="Times New Roman" panose="02020603050405020304" pitchFamily="18" charset="0"/>
                <a:sym typeface="Times New Roman" panose="02020603050405020304" pitchFamily="18" charset="0"/>
              </a:rPr>
              <a:t>、暗点缺陷</a:t>
            </a:r>
            <a:r>
              <a:rPr lang="en-US" altLang="zh-CN" sz="2000" i="0" dirty="0">
                <a:solidFill>
                  <a:srgbClr val="000000"/>
                </a:solidFill>
                <a:latin typeface="Times New Roman" panose="02020603050405020304" pitchFamily="18" charset="0"/>
                <a:sym typeface="Times New Roman" panose="02020603050405020304" pitchFamily="18" charset="0"/>
              </a:rPr>
              <a:t>(dark spots defects, DSDs)</a:t>
            </a:r>
            <a:r>
              <a:rPr lang="zh-CN" altLang="en-US" sz="2000" i="0" dirty="0">
                <a:solidFill>
                  <a:srgbClr val="000000"/>
                </a:solidFill>
                <a:latin typeface="Times New Roman" panose="02020603050405020304" pitchFamily="18" charset="0"/>
                <a:sym typeface="Times New Roman" panose="02020603050405020304" pitchFamily="18" charset="0"/>
              </a:rPr>
              <a:t>、位错网络</a:t>
            </a:r>
            <a:r>
              <a:rPr lang="en-US" altLang="zh-CN" sz="2000" i="0" dirty="0">
                <a:solidFill>
                  <a:srgbClr val="000000"/>
                </a:solidFill>
                <a:latin typeface="Times New Roman" panose="02020603050405020304" pitchFamily="18" charset="0"/>
                <a:sym typeface="Times New Roman" panose="02020603050405020304" pitchFamily="18" charset="0"/>
              </a:rPr>
              <a:t>(dislocation network)</a:t>
            </a:r>
            <a:r>
              <a:rPr lang="zh-CN" altLang="en-US" sz="2000" i="0" dirty="0">
                <a:solidFill>
                  <a:srgbClr val="000000"/>
                </a:solidFill>
                <a:latin typeface="Times New Roman" panose="02020603050405020304" pitchFamily="18" charset="0"/>
                <a:sym typeface="Times New Roman" panose="02020603050405020304" pitchFamily="18" charset="0"/>
              </a:rPr>
              <a:t>等暗缺陷，这些暗缺陷往往会成为非辐射复合中心，</a:t>
            </a:r>
            <a:endParaRPr lang="en-US" altLang="zh-CN" sz="2000" i="0" dirty="0">
              <a:solidFill>
                <a:srgbClr val="000000"/>
              </a:solidFill>
              <a:latin typeface="Times New Roman" panose="02020603050405020304" pitchFamily="18" charset="0"/>
              <a:sym typeface="Times New Roman" panose="02020603050405020304" pitchFamily="18" charset="0"/>
            </a:endParaRPr>
          </a:p>
          <a:p>
            <a:pPr algn="l"/>
            <a:endParaRPr lang="zh-CN" altLang="en-US" sz="2000" i="0" dirty="0">
              <a:solidFill>
                <a:srgbClr val="000000"/>
              </a:solidFill>
              <a:latin typeface="Times New Roman" panose="02020603050405020304" pitchFamily="18" charset="0"/>
              <a:sym typeface="Times New Roman" panose="02020603050405020304" pitchFamily="18" charset="0"/>
            </a:endParaRPr>
          </a:p>
          <a:p>
            <a:pPr algn="l"/>
            <a:r>
              <a:rPr lang="zh-CN" altLang="en-US" sz="2000" i="0" dirty="0">
                <a:solidFill>
                  <a:srgbClr val="000000"/>
                </a:solidFill>
                <a:latin typeface="Times New Roman" panose="02020603050405020304" pitchFamily="18" charset="0"/>
                <a:sym typeface="Times New Roman" panose="02020603050405020304" pitchFamily="18" charset="0"/>
              </a:rPr>
              <a:t>用</a:t>
            </a:r>
            <a:r>
              <a:rPr lang="en-US" altLang="zh-CN" sz="2000" i="0" dirty="0">
                <a:solidFill>
                  <a:srgbClr val="000000"/>
                </a:solidFill>
                <a:latin typeface="Times New Roman" panose="02020603050405020304" pitchFamily="18" charset="0"/>
                <a:sym typeface="Times New Roman" panose="02020603050405020304" pitchFamily="18" charset="0"/>
              </a:rPr>
              <a:t>Weibull</a:t>
            </a:r>
            <a:r>
              <a:rPr lang="zh-CN" altLang="en-US" sz="2000" b="1" i="0" dirty="0">
                <a:solidFill>
                  <a:srgbClr val="000000"/>
                </a:solidFill>
                <a:latin typeface="Times New Roman" panose="02020603050405020304" pitchFamily="18" charset="0"/>
                <a:sym typeface="Times New Roman" panose="02020603050405020304" pitchFamily="18" charset="0"/>
              </a:rPr>
              <a:t>统计模型</a:t>
            </a:r>
            <a:r>
              <a:rPr lang="zh-CN" altLang="en-US" sz="2000" i="0" dirty="0">
                <a:solidFill>
                  <a:srgbClr val="000000"/>
                </a:solidFill>
                <a:latin typeface="Times New Roman" panose="02020603050405020304" pitchFamily="18" charset="0"/>
                <a:sym typeface="Times New Roman" panose="02020603050405020304" pitchFamily="18" charset="0"/>
              </a:rPr>
              <a:t>分析了各种条件下</a:t>
            </a:r>
            <a:r>
              <a:rPr lang="en-US" altLang="zh-CN" sz="2000" i="0" dirty="0">
                <a:solidFill>
                  <a:srgbClr val="000000"/>
                </a:solidFill>
                <a:latin typeface="Times New Roman" panose="02020603050405020304" pitchFamily="18" charset="0"/>
                <a:sym typeface="Times New Roman" panose="02020603050405020304" pitchFamily="18" charset="0"/>
              </a:rPr>
              <a:t>LED</a:t>
            </a:r>
            <a:r>
              <a:rPr lang="zh-CN" altLang="en-US" sz="2000" i="0" dirty="0">
                <a:solidFill>
                  <a:srgbClr val="000000"/>
                </a:solidFill>
                <a:latin typeface="Times New Roman" panose="02020603050405020304" pitchFamily="18" charset="0"/>
                <a:sym typeface="Times New Roman" panose="02020603050405020304" pitchFamily="18" charset="0"/>
              </a:rPr>
              <a:t>的老化曲线，计算了平均失效时间（</a:t>
            </a:r>
            <a:r>
              <a:rPr lang="en-US" altLang="zh-CN" sz="2000" i="0" dirty="0">
                <a:solidFill>
                  <a:srgbClr val="000000"/>
                </a:solidFill>
                <a:latin typeface="Times New Roman" panose="02020603050405020304" pitchFamily="18" charset="0"/>
                <a:sym typeface="Times New Roman" panose="02020603050405020304" pitchFamily="18" charset="0"/>
              </a:rPr>
              <a:t>MTTF</a:t>
            </a:r>
            <a:r>
              <a:rPr lang="zh-CN" altLang="en-US" sz="2000" i="0" dirty="0">
                <a:solidFill>
                  <a:srgbClr val="000000"/>
                </a:solidFill>
                <a:latin typeface="Times New Roman" panose="02020603050405020304" pitchFamily="18" charset="0"/>
                <a:sym typeface="Times New Roman" panose="02020603050405020304" pitchFamily="18" charset="0"/>
              </a:rPr>
              <a:t>）。</a:t>
            </a:r>
            <a:endParaRPr lang="en-US" altLang="zh-CN" sz="2000" i="0" dirty="0">
              <a:solidFill>
                <a:srgbClr val="000000"/>
              </a:solidFill>
              <a:latin typeface="Times New Roman" panose="02020603050405020304" pitchFamily="18" charset="0"/>
              <a:sym typeface="Times New Roman" panose="02020603050405020304" pitchFamily="18" charset="0"/>
            </a:endParaRPr>
          </a:p>
          <a:p>
            <a:pPr algn="l"/>
            <a:endParaRPr lang="zh-CN" altLang="en-US" sz="2000" i="0" dirty="0">
              <a:solidFill>
                <a:srgbClr val="000000"/>
              </a:solidFill>
              <a:latin typeface="Times New Roman" panose="02020603050405020304" pitchFamily="18" charset="0"/>
              <a:sym typeface="Times New Roman" panose="02020603050405020304" pitchFamily="18" charset="0"/>
            </a:endParaRPr>
          </a:p>
        </p:txBody>
      </p:sp>
      <p:sp>
        <p:nvSpPr>
          <p:cNvPr id="70659" name="TextBox 2"/>
          <p:cNvSpPr/>
          <p:nvPr/>
        </p:nvSpPr>
        <p:spPr>
          <a:xfrm>
            <a:off x="2000250" y="285750"/>
            <a:ext cx="5357813" cy="584200"/>
          </a:xfrm>
          <a:prstGeom prst="rect">
            <a:avLst/>
          </a:prstGeom>
          <a:noFill/>
          <a:ln w="9525">
            <a:noFill/>
          </a:ln>
        </p:spPr>
        <p:txBody>
          <a:bodyPr>
            <a:spAutoFit/>
          </a:bodyPr>
          <a:lstStyle/>
          <a:p>
            <a:r>
              <a:rPr lang="zh-CN" altLang="en-US" sz="3200" b="1" i="0" dirty="0">
                <a:solidFill>
                  <a:srgbClr val="000000"/>
                </a:solidFill>
                <a:latin typeface="Times New Roman" panose="02020603050405020304" pitchFamily="18" charset="0"/>
                <a:sym typeface="Times New Roman" panose="02020603050405020304" pitchFamily="18" charset="0"/>
              </a:rPr>
              <a:t>各种可能的老化机制</a:t>
            </a:r>
            <a:endParaRPr lang="zh-CN" altLang="en-US" i="0" dirty="0">
              <a:latin typeface="Times New Roman" panose="02020603050405020304" pitchFamily="18" charset="0"/>
            </a:endParaRPr>
          </a:p>
        </p:txBody>
      </p:sp>
      <p:sp>
        <p:nvSpPr>
          <p:cNvPr id="5" name="灯片编号占位符 4"/>
          <p:cNvSpPr>
            <a:spLocks noGrp="1"/>
          </p:cNvSpPr>
          <p:nvPr>
            <p:ph type="sldNum" sz="quarter" idx="4"/>
          </p:nvPr>
        </p:nvSpPr>
        <p:spPr>
          <a:xfrm>
            <a:off x="8286777" y="6408738"/>
            <a:ext cx="72705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6D8DB28-1AC7-4768-B121-CD1FDE10D9E0}" type="slidenum">
              <a:rPr kumimoji="0" lang="en-US" altLang="zh-CN" sz="1200" b="0" i="1"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p:cNvPicPr>
          <p:nvPr/>
        </p:nvPicPr>
        <p:blipFill>
          <a:blip r:embed="rId1"/>
          <a:stretch>
            <a:fillRect/>
          </a:stretch>
        </p:blipFill>
        <p:spPr>
          <a:xfrm>
            <a:off x="539750" y="476250"/>
            <a:ext cx="7981950" cy="6010275"/>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p:cNvPicPr>
            <a:picLocks noChangeAspect="1"/>
          </p:cNvPicPr>
          <p:nvPr/>
        </p:nvPicPr>
        <p:blipFill>
          <a:blip r:embed="rId1"/>
          <a:stretch>
            <a:fillRect/>
          </a:stretch>
        </p:blipFill>
        <p:spPr>
          <a:xfrm>
            <a:off x="1571625" y="58738"/>
            <a:ext cx="5429250" cy="6745287"/>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9E5BBE9-9EC1-4058-9F0C-2AE7E25FDFF4}" type="slidenum">
              <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pull dir="ld"/>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29059"/>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5814</Words>
  <Application>WPS 演示</Application>
  <PresentationFormat>全屏显示(4:3)</PresentationFormat>
  <Paragraphs>484</Paragraphs>
  <Slides>71</Slides>
  <Notes>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71</vt:i4>
      </vt:variant>
    </vt:vector>
  </HeadingPairs>
  <TitlesOfParts>
    <vt:vector size="92" baseType="lpstr">
      <vt:lpstr>Arial</vt:lpstr>
      <vt:lpstr>宋体</vt:lpstr>
      <vt:lpstr>Wingdings</vt:lpstr>
      <vt:lpstr>Times New Roman</vt:lpstr>
      <vt:lpstr>黑体</vt:lpstr>
      <vt:lpstr>Wingdings 3</vt:lpstr>
      <vt:lpstr>等线 Light</vt:lpstr>
      <vt:lpstr>Calibri</vt:lpstr>
      <vt:lpstr>微软雅黑</vt:lpstr>
      <vt:lpstr>Calibri Light</vt:lpstr>
      <vt:lpstr>等线</vt:lpstr>
      <vt:lpstr>Arial Unicode MS</vt:lpstr>
      <vt:lpstr>Lucida Sans Unicode</vt:lpstr>
      <vt:lpstr>PMingLiU</vt:lpstr>
      <vt:lpstr>PMingLiU-ExtB</vt:lpstr>
      <vt:lpstr>TimesNewRomanPS-BoldMT</vt:lpstr>
      <vt:lpstr>Symbol</vt:lpstr>
      <vt:lpstr>AMGDT</vt:lpstr>
      <vt:lpstr>Office 主题​​</vt:lpstr>
      <vt:lpstr>Origin50.Graph</vt:lpstr>
      <vt:lpstr>Origin50.Graph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3.2.1.4 纳米压印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HP LED Packaging Layout</vt:lpstr>
      <vt:lpstr>HP LED Lead Frame</vt:lpstr>
      <vt:lpstr>HP LED Lead Frame</vt:lpstr>
      <vt:lpstr>HP LED Packaging Designs</vt:lpstr>
      <vt:lpstr>HP LED Packaging Designs</vt:lpstr>
      <vt:lpstr>PowerPoint 演示文稿</vt:lpstr>
      <vt:lpstr>PowerPoint 演示文稿</vt:lpstr>
      <vt:lpstr>PowerPoint 演示文稿</vt:lpstr>
      <vt:lpstr>PowerPoint 演示文稿</vt:lpstr>
      <vt:lpstr>PowerPoint 演示文稿</vt:lpstr>
      <vt:lpstr>PowerPoint 演示文稿</vt:lpstr>
      <vt:lpstr>Thermal Resistance Calculations</vt:lpstr>
      <vt:lpstr>Junction Temperature</vt:lpstr>
      <vt:lpstr>Multi-LED Thermal Resistance</vt:lpstr>
      <vt:lpstr>Multi-LED Thermal Resistance</vt:lpstr>
      <vt:lpstr>Calculate Tj Using Vf Method</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czz</cp:lastModifiedBy>
  <cp:revision>110</cp:revision>
  <dcterms:created xsi:type="dcterms:W3CDTF">2020-10-18T01:18:00Z</dcterms:created>
  <dcterms:modified xsi:type="dcterms:W3CDTF">2021-11-18T02:21:22Z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5EC51B9FD4E5402ABD766792C83D9D3A</vt:lpwstr>
  </property>
</Properties>
</file>